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32" autoAdjust="0"/>
  </p:normalViewPr>
  <p:slideViewPr>
    <p:cSldViewPr>
      <p:cViewPr>
        <p:scale>
          <a:sx n="47" d="100"/>
          <a:sy n="47" d="100"/>
        </p:scale>
        <p:origin x="-114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243FD6-6BF7-417D-93B7-1E369E652B8C}"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5D4387C3-4EAB-4C2A-B4B3-CA32C461F861}">
      <dgm:prSet phldrT="[Text]" custT="1"/>
      <dgm:spPr/>
      <dgm:t>
        <a:bodyPr/>
        <a:lstStyle/>
        <a:p>
          <a:r>
            <a:rPr lang="ro-RO" sz="2000" dirty="0" smtClean="0"/>
            <a:t>Prețurile mici </a:t>
          </a:r>
          <a:r>
            <a:rPr lang="ro-RO" sz="2000" dirty="0" smtClean="0">
              <a:solidFill>
                <a:schemeClr val="bg1"/>
              </a:solidFill>
            </a:rPr>
            <a:t>și calitatea </a:t>
          </a:r>
          <a:r>
            <a:rPr lang="ro-RO" sz="2000" dirty="0" smtClean="0"/>
            <a:t>înaltă a serviciilor furnizare.  </a:t>
          </a:r>
          <a:endParaRPr lang="en-US" sz="2000" dirty="0" smtClean="0"/>
        </a:p>
        <a:p>
          <a:r>
            <a:rPr lang="ro-RO" sz="2000" dirty="0" smtClean="0"/>
            <a:t>Cetățenii altor state membre ale Uniunii Europene care vizitează România, pot beneficia de servicii publice de îngrijire a sănătății numai dacă posedă un Card de Asigurări de Sănătate European, eliberat de țara din care provin.</a:t>
          </a:r>
        </a:p>
        <a:p>
          <a:endParaRPr lang="ro-RO" sz="2000" dirty="0" smtClean="0"/>
        </a:p>
      </dgm:t>
    </dgm:pt>
    <dgm:pt modelId="{014DB139-471F-4DA4-8DD3-DD31DA22547F}" type="parTrans" cxnId="{B4982EC5-A9C8-42A9-9E46-590781612599}">
      <dgm:prSet/>
      <dgm:spPr/>
      <dgm:t>
        <a:bodyPr/>
        <a:lstStyle/>
        <a:p>
          <a:endParaRPr lang="en-US"/>
        </a:p>
      </dgm:t>
    </dgm:pt>
    <dgm:pt modelId="{C37E0A90-3CB3-46BE-87F2-189F92605708}" type="sibTrans" cxnId="{B4982EC5-A9C8-42A9-9E46-590781612599}">
      <dgm:prSet/>
      <dgm:spPr/>
      <dgm:t>
        <a:bodyPr/>
        <a:lstStyle/>
        <a:p>
          <a:endParaRPr lang="en-US"/>
        </a:p>
      </dgm:t>
    </dgm:pt>
    <dgm:pt modelId="{A8EC0B98-05CF-464E-8528-916BBB700AD8}">
      <dgm:prSet phldrT="[Text]" custT="1"/>
      <dgm:spPr/>
      <dgm:t>
        <a:bodyPr/>
        <a:lstStyle/>
        <a:p>
          <a:r>
            <a:rPr lang="ro-RO" sz="1800" dirty="0" smtClean="0"/>
            <a:t>Institutul Fundeni a inagurat Centrul de Transplant Renal, fiind  cel mai mare din Europa, acoperind 13 specialități ale urologiei.</a:t>
          </a:r>
        </a:p>
        <a:p>
          <a:endParaRPr lang="ro-RO" sz="1800" dirty="0" smtClean="0"/>
        </a:p>
        <a:p>
          <a:r>
            <a:rPr lang="ro-RO" sz="1800" dirty="0" smtClean="0"/>
            <a:t> Medicii români specializați pe transplant renal au fost declarați cei mai buni din Uniunea Europeană, aceștia urmând să predea o serie de cursuri de excelență. </a:t>
          </a:r>
        </a:p>
      </dgm:t>
    </dgm:pt>
    <dgm:pt modelId="{8B9FA9A0-A5CD-4A4A-AEBE-5045072348C9}" type="parTrans" cxnId="{CEC8CA80-9A27-45C4-8210-03C26B1CA308}">
      <dgm:prSet/>
      <dgm:spPr/>
      <dgm:t>
        <a:bodyPr/>
        <a:lstStyle/>
        <a:p>
          <a:endParaRPr lang="en-US"/>
        </a:p>
      </dgm:t>
    </dgm:pt>
    <dgm:pt modelId="{E900973D-1DDF-4758-A3B0-57FB02F05429}" type="sibTrans" cxnId="{CEC8CA80-9A27-45C4-8210-03C26B1CA308}">
      <dgm:prSet/>
      <dgm:spPr/>
      <dgm:t>
        <a:bodyPr/>
        <a:lstStyle/>
        <a:p>
          <a:endParaRPr lang="en-US"/>
        </a:p>
      </dgm:t>
    </dgm:pt>
    <dgm:pt modelId="{2C153A2E-521A-436B-A209-96CE2D13D0CF}">
      <dgm:prSet phldrT="[Text]" custT="1"/>
      <dgm:spPr/>
      <dgm:t>
        <a:bodyPr/>
        <a:lstStyle/>
        <a:p>
          <a:r>
            <a:rPr lang="ro-RO" sz="2000" dirty="0" smtClean="0"/>
            <a:t>În România, sistemul public de sănătate este dezvoltat și susținut de proiectele Băncii Mondiale</a:t>
          </a:r>
          <a:endParaRPr lang="en-US" sz="2000" dirty="0"/>
        </a:p>
      </dgm:t>
    </dgm:pt>
    <dgm:pt modelId="{DC505377-D702-4A80-9D56-F22E463AA4C1}" type="sibTrans" cxnId="{9B0A75A5-A04C-4272-942D-8CEF76AC237B}">
      <dgm:prSet/>
      <dgm:spPr/>
      <dgm:t>
        <a:bodyPr/>
        <a:lstStyle/>
        <a:p>
          <a:endParaRPr lang="en-US"/>
        </a:p>
      </dgm:t>
    </dgm:pt>
    <dgm:pt modelId="{6B208D72-4B26-4211-A83D-228114FB1D38}" type="parTrans" cxnId="{9B0A75A5-A04C-4272-942D-8CEF76AC237B}">
      <dgm:prSet/>
      <dgm:spPr/>
      <dgm:t>
        <a:bodyPr/>
        <a:lstStyle/>
        <a:p>
          <a:endParaRPr lang="en-US"/>
        </a:p>
      </dgm:t>
    </dgm:pt>
    <dgm:pt modelId="{3AB41F2C-D2BE-4EBA-B441-62DC9F2A696D}" type="pres">
      <dgm:prSet presAssocID="{CE243FD6-6BF7-417D-93B7-1E369E652B8C}" presName="Name0" presStyleCnt="0">
        <dgm:presLayoutVars>
          <dgm:dir/>
          <dgm:resizeHandles val="exact"/>
        </dgm:presLayoutVars>
      </dgm:prSet>
      <dgm:spPr/>
      <dgm:t>
        <a:bodyPr/>
        <a:lstStyle/>
        <a:p>
          <a:endParaRPr lang="en-US"/>
        </a:p>
      </dgm:t>
    </dgm:pt>
    <dgm:pt modelId="{5500834F-ADD4-410F-BBE7-F5E4DE689577}" type="pres">
      <dgm:prSet presAssocID="{2C153A2E-521A-436B-A209-96CE2D13D0CF}" presName="node" presStyleLbl="node1" presStyleIdx="0" presStyleCnt="3" custScaleX="89277">
        <dgm:presLayoutVars>
          <dgm:bulletEnabled val="1"/>
        </dgm:presLayoutVars>
      </dgm:prSet>
      <dgm:spPr/>
      <dgm:t>
        <a:bodyPr/>
        <a:lstStyle/>
        <a:p>
          <a:endParaRPr lang="en-US"/>
        </a:p>
      </dgm:t>
    </dgm:pt>
    <dgm:pt modelId="{8F9CA857-97EB-4A38-8A82-24FEFDDC1783}" type="pres">
      <dgm:prSet presAssocID="{DC505377-D702-4A80-9D56-F22E463AA4C1}" presName="sibTrans" presStyleCnt="0"/>
      <dgm:spPr/>
    </dgm:pt>
    <dgm:pt modelId="{3877E4BA-9F7F-493A-8A9A-CC8446BEA8F2}" type="pres">
      <dgm:prSet presAssocID="{5D4387C3-4EAB-4C2A-B4B3-CA32C461F861}" presName="node" presStyleLbl="node1" presStyleIdx="1" presStyleCnt="3" custScaleX="121692">
        <dgm:presLayoutVars>
          <dgm:bulletEnabled val="1"/>
        </dgm:presLayoutVars>
      </dgm:prSet>
      <dgm:spPr/>
      <dgm:t>
        <a:bodyPr/>
        <a:lstStyle/>
        <a:p>
          <a:endParaRPr lang="en-US"/>
        </a:p>
      </dgm:t>
    </dgm:pt>
    <dgm:pt modelId="{49132C01-C05A-4CC3-B3F4-7C99E001C606}" type="pres">
      <dgm:prSet presAssocID="{C37E0A90-3CB3-46BE-87F2-189F92605708}" presName="sibTrans" presStyleCnt="0"/>
      <dgm:spPr/>
    </dgm:pt>
    <dgm:pt modelId="{DD55955C-A959-42EF-8185-0B69C1808703}" type="pres">
      <dgm:prSet presAssocID="{A8EC0B98-05CF-464E-8528-916BBB700AD8}" presName="node" presStyleLbl="node1" presStyleIdx="2" presStyleCnt="3" custScaleX="121692">
        <dgm:presLayoutVars>
          <dgm:bulletEnabled val="1"/>
        </dgm:presLayoutVars>
      </dgm:prSet>
      <dgm:spPr/>
      <dgm:t>
        <a:bodyPr/>
        <a:lstStyle/>
        <a:p>
          <a:endParaRPr lang="en-US"/>
        </a:p>
      </dgm:t>
    </dgm:pt>
  </dgm:ptLst>
  <dgm:cxnLst>
    <dgm:cxn modelId="{9B0A75A5-A04C-4272-942D-8CEF76AC237B}" srcId="{CE243FD6-6BF7-417D-93B7-1E369E652B8C}" destId="{2C153A2E-521A-436B-A209-96CE2D13D0CF}" srcOrd="0" destOrd="0" parTransId="{6B208D72-4B26-4211-A83D-228114FB1D38}" sibTransId="{DC505377-D702-4A80-9D56-F22E463AA4C1}"/>
    <dgm:cxn modelId="{B4982EC5-A9C8-42A9-9E46-590781612599}" srcId="{CE243FD6-6BF7-417D-93B7-1E369E652B8C}" destId="{5D4387C3-4EAB-4C2A-B4B3-CA32C461F861}" srcOrd="1" destOrd="0" parTransId="{014DB139-471F-4DA4-8DD3-DD31DA22547F}" sibTransId="{C37E0A90-3CB3-46BE-87F2-189F92605708}"/>
    <dgm:cxn modelId="{CEC8CA80-9A27-45C4-8210-03C26B1CA308}" srcId="{CE243FD6-6BF7-417D-93B7-1E369E652B8C}" destId="{A8EC0B98-05CF-464E-8528-916BBB700AD8}" srcOrd="2" destOrd="0" parTransId="{8B9FA9A0-A5CD-4A4A-AEBE-5045072348C9}" sibTransId="{E900973D-1DDF-4758-A3B0-57FB02F05429}"/>
    <dgm:cxn modelId="{1E2C84BB-9594-4AB1-895D-1181467D0EC6}" type="presOf" srcId="{5D4387C3-4EAB-4C2A-B4B3-CA32C461F861}" destId="{3877E4BA-9F7F-493A-8A9A-CC8446BEA8F2}" srcOrd="0" destOrd="0" presId="urn:microsoft.com/office/officeart/2005/8/layout/hList6"/>
    <dgm:cxn modelId="{A72B27FF-1545-4C98-92D2-52C2B0693BD8}" type="presOf" srcId="{CE243FD6-6BF7-417D-93B7-1E369E652B8C}" destId="{3AB41F2C-D2BE-4EBA-B441-62DC9F2A696D}" srcOrd="0" destOrd="0" presId="urn:microsoft.com/office/officeart/2005/8/layout/hList6"/>
    <dgm:cxn modelId="{06079EBC-F98F-4595-BE30-FFBA80F2EAF7}" type="presOf" srcId="{A8EC0B98-05CF-464E-8528-916BBB700AD8}" destId="{DD55955C-A959-42EF-8185-0B69C1808703}" srcOrd="0" destOrd="0" presId="urn:microsoft.com/office/officeart/2005/8/layout/hList6"/>
    <dgm:cxn modelId="{921932E9-5C5E-42C7-B0E7-BF7B429F0EB1}" type="presOf" srcId="{2C153A2E-521A-436B-A209-96CE2D13D0CF}" destId="{5500834F-ADD4-410F-BBE7-F5E4DE689577}" srcOrd="0" destOrd="0" presId="urn:microsoft.com/office/officeart/2005/8/layout/hList6"/>
    <dgm:cxn modelId="{02C5423B-0543-4598-90E0-E3B79D89EDD2}" type="presParOf" srcId="{3AB41F2C-D2BE-4EBA-B441-62DC9F2A696D}" destId="{5500834F-ADD4-410F-BBE7-F5E4DE689577}" srcOrd="0" destOrd="0" presId="urn:microsoft.com/office/officeart/2005/8/layout/hList6"/>
    <dgm:cxn modelId="{CB0EEE98-9A1F-4533-9804-879ADABB03C7}" type="presParOf" srcId="{3AB41F2C-D2BE-4EBA-B441-62DC9F2A696D}" destId="{8F9CA857-97EB-4A38-8A82-24FEFDDC1783}" srcOrd="1" destOrd="0" presId="urn:microsoft.com/office/officeart/2005/8/layout/hList6"/>
    <dgm:cxn modelId="{ECDBE904-2B45-4BEE-B707-48184C5B6DE8}" type="presParOf" srcId="{3AB41F2C-D2BE-4EBA-B441-62DC9F2A696D}" destId="{3877E4BA-9F7F-493A-8A9A-CC8446BEA8F2}" srcOrd="2" destOrd="0" presId="urn:microsoft.com/office/officeart/2005/8/layout/hList6"/>
    <dgm:cxn modelId="{7580EBD8-116C-4D35-9F17-F9DD3AE89DF8}" type="presParOf" srcId="{3AB41F2C-D2BE-4EBA-B441-62DC9F2A696D}" destId="{49132C01-C05A-4CC3-B3F4-7C99E001C606}" srcOrd="3" destOrd="0" presId="urn:microsoft.com/office/officeart/2005/8/layout/hList6"/>
    <dgm:cxn modelId="{CFA10D28-7A7B-4F70-81A8-EA31C60DBE9B}" type="presParOf" srcId="{3AB41F2C-D2BE-4EBA-B441-62DC9F2A696D}" destId="{DD55955C-A959-42EF-8185-0B69C1808703}"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96891E-F1FA-443A-B3DE-96F08F1685C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3AE8E296-8884-428D-B0BA-CAF99E26B363}">
      <dgm:prSet phldrT="[Text]"/>
      <dgm:spPr/>
      <dgm:t>
        <a:bodyPr/>
        <a:lstStyle/>
        <a:p>
          <a:r>
            <a:rPr lang="ro-RO" dirty="0" smtClean="0"/>
            <a:t>.</a:t>
          </a:r>
          <a:endParaRPr lang="en-US" dirty="0"/>
        </a:p>
      </dgm:t>
    </dgm:pt>
    <dgm:pt modelId="{34F1E4B4-6ABB-4486-B750-09F55A3A08C1}" type="parTrans" cxnId="{FA48F795-9530-4B03-92F5-F903AEDD88C1}">
      <dgm:prSet/>
      <dgm:spPr/>
      <dgm:t>
        <a:bodyPr/>
        <a:lstStyle/>
        <a:p>
          <a:endParaRPr lang="en-US"/>
        </a:p>
      </dgm:t>
    </dgm:pt>
    <dgm:pt modelId="{08109D24-236E-4750-90ED-D849931ABFFC}" type="sibTrans" cxnId="{FA48F795-9530-4B03-92F5-F903AEDD88C1}">
      <dgm:prSet/>
      <dgm:spPr/>
      <dgm:t>
        <a:bodyPr/>
        <a:lstStyle/>
        <a:p>
          <a:endParaRPr lang="en-US"/>
        </a:p>
      </dgm:t>
    </dgm:pt>
    <dgm:pt modelId="{D993B0BE-9B2A-4FF6-AA86-1F68C79630D7}">
      <dgm:prSet phldrT="[Text]" custT="1"/>
      <dgm:spPr/>
      <dgm:t>
        <a:bodyPr/>
        <a:lstStyle/>
        <a:p>
          <a:r>
            <a:rPr lang="ro-RO" sz="2000" dirty="0" smtClean="0"/>
            <a:t>Implementarea Strategiei Naționale de Sănătate 2020</a:t>
          </a:r>
          <a:endParaRPr lang="en-US" sz="2000" dirty="0"/>
        </a:p>
      </dgm:t>
    </dgm:pt>
    <dgm:pt modelId="{B46A85BE-4FF2-4038-B902-A676797EB125}" type="parTrans" cxnId="{CB9AE9AC-0057-4871-AEC3-352FCE5F91DC}">
      <dgm:prSet/>
      <dgm:spPr/>
      <dgm:t>
        <a:bodyPr/>
        <a:lstStyle/>
        <a:p>
          <a:endParaRPr lang="en-US"/>
        </a:p>
      </dgm:t>
    </dgm:pt>
    <dgm:pt modelId="{2C5E0970-FD32-420B-A206-96862C418BA3}" type="sibTrans" cxnId="{CB9AE9AC-0057-4871-AEC3-352FCE5F91DC}">
      <dgm:prSet/>
      <dgm:spPr/>
      <dgm:t>
        <a:bodyPr/>
        <a:lstStyle/>
        <a:p>
          <a:endParaRPr lang="en-US"/>
        </a:p>
      </dgm:t>
    </dgm:pt>
    <dgm:pt modelId="{FC0C0B4E-DE50-4CC3-AFDD-CE4D57454330}">
      <dgm:prSet phldrT="[Text]" custT="1"/>
      <dgm:spPr/>
      <dgm:t>
        <a:bodyPr/>
        <a:lstStyle/>
        <a:p>
          <a:r>
            <a:rPr lang="ro-RO" sz="2000" dirty="0" smtClean="0"/>
            <a:t>Sănătatea se regăsește între cele 11 teme majore de dezbatere și consens național din cadrul programului „România Lucrului Bine Făcut”</a:t>
          </a:r>
          <a:endParaRPr lang="en-US" sz="2000" dirty="0"/>
        </a:p>
      </dgm:t>
    </dgm:pt>
    <dgm:pt modelId="{7083B5BC-5E0D-4A5F-8794-DACF8DCE25A4}" type="parTrans" cxnId="{E70E3B85-24D3-457A-96E6-E14F7529A657}">
      <dgm:prSet/>
      <dgm:spPr/>
      <dgm:t>
        <a:bodyPr/>
        <a:lstStyle/>
        <a:p>
          <a:endParaRPr lang="en-US"/>
        </a:p>
      </dgm:t>
    </dgm:pt>
    <dgm:pt modelId="{5AF55C39-41BF-46FA-80A0-AC4406F78B0B}" type="sibTrans" cxnId="{E70E3B85-24D3-457A-96E6-E14F7529A657}">
      <dgm:prSet/>
      <dgm:spPr/>
      <dgm:t>
        <a:bodyPr/>
        <a:lstStyle/>
        <a:p>
          <a:endParaRPr lang="en-US"/>
        </a:p>
      </dgm:t>
    </dgm:pt>
    <dgm:pt modelId="{B55AEAE7-FEEA-475B-9006-E018D5066DEE}">
      <dgm:prSet phldrT="[Text]" custT="1"/>
      <dgm:spPr/>
      <dgm:t>
        <a:bodyPr/>
        <a:lstStyle/>
        <a:p>
          <a:r>
            <a:rPr lang="ro-RO" sz="2000" dirty="0" smtClean="0"/>
            <a:t>Dezvoltarea rețelelor europene de centre de referință (Punctul Național de Contact</a:t>
          </a:r>
          <a:r>
            <a:rPr lang="en-US" sz="2000" dirty="0" smtClean="0"/>
            <a:t> </a:t>
          </a:r>
          <a:r>
            <a:rPr lang="en-US" sz="2000" dirty="0" err="1" smtClean="0"/>
            <a:t>pentru</a:t>
          </a:r>
          <a:r>
            <a:rPr lang="en-US" sz="2000" dirty="0" smtClean="0"/>
            <a:t> </a:t>
          </a:r>
          <a:r>
            <a:rPr lang="en-US" sz="2000" dirty="0" err="1" smtClean="0"/>
            <a:t>asistenta</a:t>
          </a:r>
          <a:r>
            <a:rPr lang="en-US" sz="2000" dirty="0" smtClean="0"/>
            <a:t> </a:t>
          </a:r>
          <a:r>
            <a:rPr lang="en-US" sz="2000" dirty="0" err="1" smtClean="0"/>
            <a:t>transfrontaliera</a:t>
          </a:r>
          <a:r>
            <a:rPr lang="ro-RO" sz="2000" dirty="0" smtClean="0"/>
            <a:t>)</a:t>
          </a:r>
          <a:r>
            <a:rPr lang="en-US" sz="2000" dirty="0" smtClean="0"/>
            <a:t> </a:t>
          </a:r>
          <a:endParaRPr lang="en-US" sz="2000" dirty="0"/>
        </a:p>
      </dgm:t>
    </dgm:pt>
    <dgm:pt modelId="{EDCFE837-A771-4105-A443-A15C240A191E}" type="parTrans" cxnId="{7E8AE1EE-56E7-4964-95F7-54F935930991}">
      <dgm:prSet/>
      <dgm:spPr/>
      <dgm:t>
        <a:bodyPr/>
        <a:lstStyle/>
        <a:p>
          <a:endParaRPr lang="en-US"/>
        </a:p>
      </dgm:t>
    </dgm:pt>
    <dgm:pt modelId="{0F282F77-5D06-4E4F-B4F5-A193AE646A66}" type="sibTrans" cxnId="{7E8AE1EE-56E7-4964-95F7-54F935930991}">
      <dgm:prSet/>
      <dgm:spPr/>
      <dgm:t>
        <a:bodyPr/>
        <a:lstStyle/>
        <a:p>
          <a:endParaRPr lang="en-US"/>
        </a:p>
      </dgm:t>
    </dgm:pt>
    <dgm:pt modelId="{2511382C-9F24-4748-BF6A-04B1B54519D4}">
      <dgm:prSet phldrT="[Text]" custT="1"/>
      <dgm:spPr/>
      <dgm:t>
        <a:bodyPr/>
        <a:lstStyle/>
        <a:p>
          <a:r>
            <a:rPr lang="ro-RO" sz="2000" dirty="0" smtClean="0"/>
            <a:t>Rata de supraviețuire în cazul transplantului renal este mai mare decât media europeană.</a:t>
          </a:r>
          <a:endParaRPr lang="en-US" sz="2000" dirty="0"/>
        </a:p>
      </dgm:t>
    </dgm:pt>
    <dgm:pt modelId="{AB6A20F1-576D-40B8-99CD-57CE5C0981E2}" type="parTrans" cxnId="{E0F4DDAC-8C24-4A8F-8DCF-A190266DD73F}">
      <dgm:prSet/>
      <dgm:spPr/>
      <dgm:t>
        <a:bodyPr/>
        <a:lstStyle/>
        <a:p>
          <a:endParaRPr lang="en-US"/>
        </a:p>
      </dgm:t>
    </dgm:pt>
    <dgm:pt modelId="{02DF6AB0-C806-4FB9-BB56-C699481C8E3D}" type="sibTrans" cxnId="{E0F4DDAC-8C24-4A8F-8DCF-A190266DD73F}">
      <dgm:prSet/>
      <dgm:spPr/>
      <dgm:t>
        <a:bodyPr/>
        <a:lstStyle/>
        <a:p>
          <a:endParaRPr lang="en-US"/>
        </a:p>
      </dgm:t>
    </dgm:pt>
    <dgm:pt modelId="{0B0C3704-685E-4682-9492-8A16883C073D}">
      <dgm:prSet phldrT="[Text]" custT="1"/>
      <dgm:spPr/>
      <dgm:t>
        <a:bodyPr/>
        <a:lstStyle/>
        <a:p>
          <a:r>
            <a:rPr lang="ro-RO" sz="2000" dirty="0" smtClean="0"/>
            <a:t>În cazul transplanturilor, în România, comparativ cu alte state europene, există posibilitatea donatorului atât viu, cât și decedat.</a:t>
          </a:r>
          <a:endParaRPr lang="en-US" sz="2000" dirty="0"/>
        </a:p>
      </dgm:t>
    </dgm:pt>
    <dgm:pt modelId="{1A9FD6CE-009B-4D89-896C-3C830816265A}" type="parTrans" cxnId="{2F35F57B-71F6-45CD-B866-7EDBC2125054}">
      <dgm:prSet/>
      <dgm:spPr/>
      <dgm:t>
        <a:bodyPr/>
        <a:lstStyle/>
        <a:p>
          <a:endParaRPr lang="en-US"/>
        </a:p>
      </dgm:t>
    </dgm:pt>
    <dgm:pt modelId="{1BDBCABC-5060-4223-AE87-D532E5B44FD0}" type="sibTrans" cxnId="{2F35F57B-71F6-45CD-B866-7EDBC2125054}">
      <dgm:prSet/>
      <dgm:spPr/>
      <dgm:t>
        <a:bodyPr/>
        <a:lstStyle/>
        <a:p>
          <a:endParaRPr lang="en-US"/>
        </a:p>
      </dgm:t>
    </dgm:pt>
    <dgm:pt modelId="{8AE44D0B-4F8B-415D-8EF2-6539539AE992}">
      <dgm:prSet phldrT="[Text]" custT="1"/>
      <dgm:spPr/>
      <dgm:t>
        <a:bodyPr/>
        <a:lstStyle/>
        <a:p>
          <a:r>
            <a:rPr lang="ro-RO" sz="2000" dirty="0" smtClean="0"/>
            <a:t>Turismul medical ar putea fi nișa care ar relansa incoming-ul în Romania.</a:t>
          </a:r>
          <a:endParaRPr lang="en-US" sz="2000" dirty="0"/>
        </a:p>
      </dgm:t>
    </dgm:pt>
    <dgm:pt modelId="{EBD87FA1-3D9B-4AD6-872C-584789655212}" type="parTrans" cxnId="{760E72EE-5321-43FA-BFF6-C737A3C9C261}">
      <dgm:prSet/>
      <dgm:spPr/>
      <dgm:t>
        <a:bodyPr/>
        <a:lstStyle/>
        <a:p>
          <a:endParaRPr lang="en-US"/>
        </a:p>
      </dgm:t>
    </dgm:pt>
    <dgm:pt modelId="{50BE78AF-57FD-44E5-96CC-3B7904222A37}" type="sibTrans" cxnId="{760E72EE-5321-43FA-BFF6-C737A3C9C261}">
      <dgm:prSet/>
      <dgm:spPr/>
      <dgm:t>
        <a:bodyPr/>
        <a:lstStyle/>
        <a:p>
          <a:endParaRPr lang="en-US"/>
        </a:p>
      </dgm:t>
    </dgm:pt>
    <dgm:pt modelId="{48DF4FB2-B47C-4036-BC0A-2657931B687F}">
      <dgm:prSet phldrT="[Text]"/>
      <dgm:spPr/>
      <dgm:t>
        <a:bodyPr/>
        <a:lstStyle/>
        <a:p>
          <a:r>
            <a:rPr lang="ro-RO" dirty="0" smtClean="0"/>
            <a:t>.</a:t>
          </a:r>
          <a:endParaRPr lang="en-US" dirty="0"/>
        </a:p>
      </dgm:t>
    </dgm:pt>
    <dgm:pt modelId="{01CADEE8-DA7E-4879-83C2-4A81DF75DE3B}" type="sibTrans" cxnId="{8D0D845D-4085-4D9C-AF1E-566F89A073A5}">
      <dgm:prSet/>
      <dgm:spPr/>
      <dgm:t>
        <a:bodyPr/>
        <a:lstStyle/>
        <a:p>
          <a:endParaRPr lang="en-US"/>
        </a:p>
      </dgm:t>
    </dgm:pt>
    <dgm:pt modelId="{4C69D2E9-1B53-48C3-98E9-A35FE8F46F3D}" type="parTrans" cxnId="{8D0D845D-4085-4D9C-AF1E-566F89A073A5}">
      <dgm:prSet/>
      <dgm:spPr/>
      <dgm:t>
        <a:bodyPr/>
        <a:lstStyle/>
        <a:p>
          <a:endParaRPr lang="en-US"/>
        </a:p>
      </dgm:t>
    </dgm:pt>
    <dgm:pt modelId="{8CC05857-D942-4211-A0EB-D1346120B0A6}">
      <dgm:prSet phldrT="[Text]"/>
      <dgm:spPr/>
      <dgm:t>
        <a:bodyPr/>
        <a:lstStyle/>
        <a:p>
          <a:r>
            <a:rPr lang="ro-RO" dirty="0" smtClean="0"/>
            <a:t>.</a:t>
          </a:r>
          <a:endParaRPr lang="en-US" dirty="0"/>
        </a:p>
      </dgm:t>
    </dgm:pt>
    <dgm:pt modelId="{3CE25486-727F-4D50-A34E-D5BC7189B8DC}" type="sibTrans" cxnId="{8D24ED5D-9D7F-47CB-86A2-1631CCF9B8C5}">
      <dgm:prSet/>
      <dgm:spPr/>
      <dgm:t>
        <a:bodyPr/>
        <a:lstStyle/>
        <a:p>
          <a:endParaRPr lang="en-US"/>
        </a:p>
      </dgm:t>
    </dgm:pt>
    <dgm:pt modelId="{29D854D4-075C-4F72-A1A1-1B8BB24C9C56}" type="parTrans" cxnId="{8D24ED5D-9D7F-47CB-86A2-1631CCF9B8C5}">
      <dgm:prSet/>
      <dgm:spPr/>
      <dgm:t>
        <a:bodyPr/>
        <a:lstStyle/>
        <a:p>
          <a:endParaRPr lang="en-US"/>
        </a:p>
      </dgm:t>
    </dgm:pt>
    <dgm:pt modelId="{B18C5F97-B38C-43C2-B20F-5FB13B916EBA}">
      <dgm:prSet phldrT="[Text]" custT="1"/>
      <dgm:spPr/>
      <dgm:t>
        <a:bodyPr/>
        <a:lstStyle/>
        <a:p>
          <a:r>
            <a:rPr lang="ro-RO" sz="2000" dirty="0" smtClean="0"/>
            <a:t>Directiva Europeană 24/2011</a:t>
          </a:r>
          <a:endParaRPr lang="en-US" sz="2000" dirty="0"/>
        </a:p>
      </dgm:t>
    </dgm:pt>
    <dgm:pt modelId="{79B86B61-D05A-4D87-8B3A-1E11AC743830}" type="parTrans" cxnId="{C5755108-707D-4746-BDB5-5CD77FBD78A1}">
      <dgm:prSet/>
      <dgm:spPr/>
      <dgm:t>
        <a:bodyPr/>
        <a:lstStyle/>
        <a:p>
          <a:endParaRPr lang="en-US"/>
        </a:p>
      </dgm:t>
    </dgm:pt>
    <dgm:pt modelId="{032F0117-39FC-4FD0-B773-48E9267E2008}" type="sibTrans" cxnId="{C5755108-707D-4746-BDB5-5CD77FBD78A1}">
      <dgm:prSet/>
      <dgm:spPr/>
      <dgm:t>
        <a:bodyPr/>
        <a:lstStyle/>
        <a:p>
          <a:endParaRPr lang="en-US"/>
        </a:p>
      </dgm:t>
    </dgm:pt>
    <dgm:pt modelId="{FE0B3656-9EDD-412F-A10F-73AC8E1A1F5A}">
      <dgm:prSet phldrT="[Text]" custT="1"/>
      <dgm:spPr/>
      <dgm:t>
        <a:bodyPr/>
        <a:lstStyle/>
        <a:p>
          <a:r>
            <a:rPr lang="ro-RO" sz="1600" dirty="0" smtClean="0"/>
            <a:t>Prin această strategie, Guvernul României, alături de reprezentanții sectorului de sănătate românesc doresc promovarea sănătății ca un element esențial în dezvoltarea durabilă a țării, ce poate contribui atât din punct de vedere social, teritorial, dar mai ales economic. </a:t>
          </a:r>
          <a:endParaRPr lang="en-US" sz="1600" dirty="0"/>
        </a:p>
      </dgm:t>
    </dgm:pt>
    <dgm:pt modelId="{DA9501FF-D6C9-454B-B3E7-CECCA3C149F9}" type="parTrans" cxnId="{5D436030-3E96-4D14-AD14-A203094D6868}">
      <dgm:prSet/>
      <dgm:spPr/>
      <dgm:t>
        <a:bodyPr/>
        <a:lstStyle/>
        <a:p>
          <a:endParaRPr lang="en-US"/>
        </a:p>
      </dgm:t>
    </dgm:pt>
    <dgm:pt modelId="{05C21FCC-BA4A-4B54-8193-D1552B069716}" type="sibTrans" cxnId="{5D436030-3E96-4D14-AD14-A203094D6868}">
      <dgm:prSet/>
      <dgm:spPr/>
      <dgm:t>
        <a:bodyPr/>
        <a:lstStyle/>
        <a:p>
          <a:endParaRPr lang="en-US"/>
        </a:p>
      </dgm:t>
    </dgm:pt>
    <dgm:pt modelId="{60775952-3AE7-47E0-9BFA-AA9A53804824}" type="pres">
      <dgm:prSet presAssocID="{3A96891E-F1FA-443A-B3DE-96F08F1685CC}" presName="linearFlow" presStyleCnt="0">
        <dgm:presLayoutVars>
          <dgm:dir/>
          <dgm:animLvl val="lvl"/>
          <dgm:resizeHandles val="exact"/>
        </dgm:presLayoutVars>
      </dgm:prSet>
      <dgm:spPr/>
      <dgm:t>
        <a:bodyPr/>
        <a:lstStyle/>
        <a:p>
          <a:endParaRPr lang="en-US"/>
        </a:p>
      </dgm:t>
    </dgm:pt>
    <dgm:pt modelId="{DCE17343-16BD-4993-8156-78F65CC9F0BC}" type="pres">
      <dgm:prSet presAssocID="{3AE8E296-8884-428D-B0BA-CAF99E26B363}" presName="composite" presStyleCnt="0"/>
      <dgm:spPr/>
    </dgm:pt>
    <dgm:pt modelId="{14D940F1-E304-4719-9298-3EF0BE27F96F}" type="pres">
      <dgm:prSet presAssocID="{3AE8E296-8884-428D-B0BA-CAF99E26B363}" presName="parentText" presStyleLbl="alignNode1" presStyleIdx="0" presStyleCnt="3" custScaleX="69750" custLinFactNeighborX="0" custLinFactNeighborY="514">
        <dgm:presLayoutVars>
          <dgm:chMax val="1"/>
          <dgm:bulletEnabled val="1"/>
        </dgm:presLayoutVars>
      </dgm:prSet>
      <dgm:spPr/>
      <dgm:t>
        <a:bodyPr/>
        <a:lstStyle/>
        <a:p>
          <a:endParaRPr lang="en-US"/>
        </a:p>
      </dgm:t>
    </dgm:pt>
    <dgm:pt modelId="{4E734284-EA43-4038-A46A-E43F893FBF15}" type="pres">
      <dgm:prSet presAssocID="{3AE8E296-8884-428D-B0BA-CAF99E26B363}" presName="descendantText" presStyleLbl="alignAcc1" presStyleIdx="0" presStyleCnt="3" custScaleX="98896" custScaleY="139286">
        <dgm:presLayoutVars>
          <dgm:bulletEnabled val="1"/>
        </dgm:presLayoutVars>
      </dgm:prSet>
      <dgm:spPr/>
      <dgm:t>
        <a:bodyPr/>
        <a:lstStyle/>
        <a:p>
          <a:endParaRPr lang="en-US"/>
        </a:p>
      </dgm:t>
    </dgm:pt>
    <dgm:pt modelId="{24447168-7C13-4753-A267-7B8C20B4958F}" type="pres">
      <dgm:prSet presAssocID="{08109D24-236E-4750-90ED-D849931ABFFC}" presName="sp" presStyleCnt="0"/>
      <dgm:spPr/>
    </dgm:pt>
    <dgm:pt modelId="{4780C096-D976-4646-AC7D-4C6CEA17ABEA}" type="pres">
      <dgm:prSet presAssocID="{48DF4FB2-B47C-4036-BC0A-2657931B687F}" presName="composite" presStyleCnt="0"/>
      <dgm:spPr/>
    </dgm:pt>
    <dgm:pt modelId="{D0763C79-D497-4DF6-9CDD-CE648CB044FE}" type="pres">
      <dgm:prSet presAssocID="{48DF4FB2-B47C-4036-BC0A-2657931B687F}" presName="parentText" presStyleLbl="alignNode1" presStyleIdx="1" presStyleCnt="3" custLinFactNeighborX="0" custLinFactNeighborY="-3089">
        <dgm:presLayoutVars>
          <dgm:chMax val="1"/>
          <dgm:bulletEnabled val="1"/>
        </dgm:presLayoutVars>
      </dgm:prSet>
      <dgm:spPr/>
      <dgm:t>
        <a:bodyPr/>
        <a:lstStyle/>
        <a:p>
          <a:endParaRPr lang="en-US"/>
        </a:p>
      </dgm:t>
    </dgm:pt>
    <dgm:pt modelId="{26D8090A-DBB4-4285-9A57-4FD2EB999E13}" type="pres">
      <dgm:prSet presAssocID="{48DF4FB2-B47C-4036-BC0A-2657931B687F}" presName="descendantText" presStyleLbl="alignAcc1" presStyleIdx="1" presStyleCnt="3" custScaleY="299086">
        <dgm:presLayoutVars>
          <dgm:bulletEnabled val="1"/>
        </dgm:presLayoutVars>
      </dgm:prSet>
      <dgm:spPr/>
      <dgm:t>
        <a:bodyPr/>
        <a:lstStyle/>
        <a:p>
          <a:endParaRPr lang="en-US"/>
        </a:p>
      </dgm:t>
    </dgm:pt>
    <dgm:pt modelId="{57888F50-1AF6-4373-B7A9-07B49FAD2D0D}" type="pres">
      <dgm:prSet presAssocID="{01CADEE8-DA7E-4879-83C2-4A81DF75DE3B}" presName="sp" presStyleCnt="0"/>
      <dgm:spPr/>
    </dgm:pt>
    <dgm:pt modelId="{8A72797D-9C89-4622-8E8A-6A96BC5B323D}" type="pres">
      <dgm:prSet presAssocID="{8CC05857-D942-4211-A0EB-D1346120B0A6}" presName="composite" presStyleCnt="0"/>
      <dgm:spPr/>
    </dgm:pt>
    <dgm:pt modelId="{49F25570-8314-4BE9-85DA-5BD6C5ABF7F7}" type="pres">
      <dgm:prSet presAssocID="{8CC05857-D942-4211-A0EB-D1346120B0A6}" presName="parentText" presStyleLbl="alignNode1" presStyleIdx="2" presStyleCnt="3" custLinFactNeighborX="0" custLinFactNeighborY="-1436">
        <dgm:presLayoutVars>
          <dgm:chMax val="1"/>
          <dgm:bulletEnabled val="1"/>
        </dgm:presLayoutVars>
      </dgm:prSet>
      <dgm:spPr/>
      <dgm:t>
        <a:bodyPr/>
        <a:lstStyle/>
        <a:p>
          <a:endParaRPr lang="en-US"/>
        </a:p>
      </dgm:t>
    </dgm:pt>
    <dgm:pt modelId="{5CB96BB7-A22C-4E88-9719-3EC62102AEC5}" type="pres">
      <dgm:prSet presAssocID="{8CC05857-D942-4211-A0EB-D1346120B0A6}" presName="descendantText" presStyleLbl="alignAcc1" presStyleIdx="2" presStyleCnt="3" custScaleY="335456">
        <dgm:presLayoutVars>
          <dgm:bulletEnabled val="1"/>
        </dgm:presLayoutVars>
      </dgm:prSet>
      <dgm:spPr/>
      <dgm:t>
        <a:bodyPr/>
        <a:lstStyle/>
        <a:p>
          <a:endParaRPr lang="en-US"/>
        </a:p>
      </dgm:t>
    </dgm:pt>
  </dgm:ptLst>
  <dgm:cxnLst>
    <dgm:cxn modelId="{8D0D845D-4085-4D9C-AF1E-566F89A073A5}" srcId="{3A96891E-F1FA-443A-B3DE-96F08F1685CC}" destId="{48DF4FB2-B47C-4036-BC0A-2657931B687F}" srcOrd="1" destOrd="0" parTransId="{4C69D2E9-1B53-48C3-98E9-A35FE8F46F3D}" sibTransId="{01CADEE8-DA7E-4879-83C2-4A81DF75DE3B}"/>
    <dgm:cxn modelId="{FD144CFC-71FA-4F57-99AB-A8EED10AFC28}" type="presOf" srcId="{8AE44D0B-4F8B-415D-8EF2-6539539AE992}" destId="{5CB96BB7-A22C-4E88-9719-3EC62102AEC5}" srcOrd="0" destOrd="2" presId="urn:microsoft.com/office/officeart/2005/8/layout/chevron2"/>
    <dgm:cxn modelId="{20D9F894-74F7-4C6E-AFD7-A8EF21A7BEEA}" type="presOf" srcId="{FC0C0B4E-DE50-4CC3-AFDD-CE4D57454330}" destId="{26D8090A-DBB4-4285-9A57-4FD2EB999E13}" srcOrd="0" destOrd="0" presId="urn:microsoft.com/office/officeart/2005/8/layout/chevron2"/>
    <dgm:cxn modelId="{FA48F795-9530-4B03-92F5-F903AEDD88C1}" srcId="{3A96891E-F1FA-443A-B3DE-96F08F1685CC}" destId="{3AE8E296-8884-428D-B0BA-CAF99E26B363}" srcOrd="0" destOrd="0" parTransId="{34F1E4B4-6ABB-4486-B750-09F55A3A08C1}" sibTransId="{08109D24-236E-4750-90ED-D849931ABFFC}"/>
    <dgm:cxn modelId="{8D24ED5D-9D7F-47CB-86A2-1631CCF9B8C5}" srcId="{3A96891E-F1FA-443A-B3DE-96F08F1685CC}" destId="{8CC05857-D942-4211-A0EB-D1346120B0A6}" srcOrd="2" destOrd="0" parTransId="{29D854D4-075C-4F72-A1A1-1B8BB24C9C56}" sibTransId="{3CE25486-727F-4D50-A34E-D5BC7189B8DC}"/>
    <dgm:cxn modelId="{521ECE3B-DD12-4EA0-B7D4-5D93227CD75E}" type="presOf" srcId="{D993B0BE-9B2A-4FF6-AA86-1F68C79630D7}" destId="{4E734284-EA43-4038-A46A-E43F893FBF15}" srcOrd="0" destOrd="0" presId="urn:microsoft.com/office/officeart/2005/8/layout/chevron2"/>
    <dgm:cxn modelId="{F6BE006A-D660-41DD-AACF-360E0981A7E9}" type="presOf" srcId="{FE0B3656-9EDD-412F-A10F-73AC8E1A1F5A}" destId="{4E734284-EA43-4038-A46A-E43F893FBF15}" srcOrd="0" destOrd="1" presId="urn:microsoft.com/office/officeart/2005/8/layout/chevron2"/>
    <dgm:cxn modelId="{F8ED207F-E9F0-43B8-8730-ACA8481EFACB}" type="presOf" srcId="{2511382C-9F24-4748-BF6A-04B1B54519D4}" destId="{5CB96BB7-A22C-4E88-9719-3EC62102AEC5}" srcOrd="0" destOrd="0" presId="urn:microsoft.com/office/officeart/2005/8/layout/chevron2"/>
    <dgm:cxn modelId="{048626EA-4A28-43C9-8D0B-2F0FDBEA5BAA}" type="presOf" srcId="{48DF4FB2-B47C-4036-BC0A-2657931B687F}" destId="{D0763C79-D497-4DF6-9CDD-CE648CB044FE}" srcOrd="0" destOrd="0" presId="urn:microsoft.com/office/officeart/2005/8/layout/chevron2"/>
    <dgm:cxn modelId="{7E8AE1EE-56E7-4964-95F7-54F935930991}" srcId="{48DF4FB2-B47C-4036-BC0A-2657931B687F}" destId="{B55AEAE7-FEEA-475B-9006-E018D5066DEE}" srcOrd="1" destOrd="0" parTransId="{EDCFE837-A771-4105-A443-A15C240A191E}" sibTransId="{0F282F77-5D06-4E4F-B4F5-A193AE646A66}"/>
    <dgm:cxn modelId="{8DEFA5B2-F6CA-41B6-AA1B-20F794A56D0E}" type="presOf" srcId="{0B0C3704-685E-4682-9492-8A16883C073D}" destId="{5CB96BB7-A22C-4E88-9719-3EC62102AEC5}" srcOrd="0" destOrd="1" presId="urn:microsoft.com/office/officeart/2005/8/layout/chevron2"/>
    <dgm:cxn modelId="{225F5701-586E-4EA4-BB1C-A11426D3DE37}" type="presOf" srcId="{3A96891E-F1FA-443A-B3DE-96F08F1685CC}" destId="{60775952-3AE7-47E0-9BFA-AA9A53804824}" srcOrd="0" destOrd="0" presId="urn:microsoft.com/office/officeart/2005/8/layout/chevron2"/>
    <dgm:cxn modelId="{4F932B6C-ACC8-48E7-BA77-11E4DFB8F1B7}" type="presOf" srcId="{8CC05857-D942-4211-A0EB-D1346120B0A6}" destId="{49F25570-8314-4BE9-85DA-5BD6C5ABF7F7}" srcOrd="0" destOrd="0" presId="urn:microsoft.com/office/officeart/2005/8/layout/chevron2"/>
    <dgm:cxn modelId="{3CB6AEFD-D93F-406A-BAC9-E46C36A8188A}" type="presOf" srcId="{B18C5F97-B38C-43C2-B20F-5FB13B916EBA}" destId="{26D8090A-DBB4-4285-9A57-4FD2EB999E13}" srcOrd="0" destOrd="2" presId="urn:microsoft.com/office/officeart/2005/8/layout/chevron2"/>
    <dgm:cxn modelId="{5D436030-3E96-4D14-AD14-A203094D6868}" srcId="{3AE8E296-8884-428D-B0BA-CAF99E26B363}" destId="{FE0B3656-9EDD-412F-A10F-73AC8E1A1F5A}" srcOrd="1" destOrd="0" parTransId="{DA9501FF-D6C9-454B-B3E7-CECCA3C149F9}" sibTransId="{05C21FCC-BA4A-4B54-8193-D1552B069716}"/>
    <dgm:cxn modelId="{0A3FBD66-AED5-47BF-86ED-55E67C08EA5B}" type="presOf" srcId="{B55AEAE7-FEEA-475B-9006-E018D5066DEE}" destId="{26D8090A-DBB4-4285-9A57-4FD2EB999E13}" srcOrd="0" destOrd="1" presId="urn:microsoft.com/office/officeart/2005/8/layout/chevron2"/>
    <dgm:cxn modelId="{760E72EE-5321-43FA-BFF6-C737A3C9C261}" srcId="{8CC05857-D942-4211-A0EB-D1346120B0A6}" destId="{8AE44D0B-4F8B-415D-8EF2-6539539AE992}" srcOrd="2" destOrd="0" parTransId="{EBD87FA1-3D9B-4AD6-872C-584789655212}" sibTransId="{50BE78AF-57FD-44E5-96CC-3B7904222A37}"/>
    <dgm:cxn modelId="{C5755108-707D-4746-BDB5-5CD77FBD78A1}" srcId="{48DF4FB2-B47C-4036-BC0A-2657931B687F}" destId="{B18C5F97-B38C-43C2-B20F-5FB13B916EBA}" srcOrd="2" destOrd="0" parTransId="{79B86B61-D05A-4D87-8B3A-1E11AC743830}" sibTransId="{032F0117-39FC-4FD0-B773-48E9267E2008}"/>
    <dgm:cxn modelId="{2F35F57B-71F6-45CD-B866-7EDBC2125054}" srcId="{8CC05857-D942-4211-A0EB-D1346120B0A6}" destId="{0B0C3704-685E-4682-9492-8A16883C073D}" srcOrd="1" destOrd="0" parTransId="{1A9FD6CE-009B-4D89-896C-3C830816265A}" sibTransId="{1BDBCABC-5060-4223-AE87-D532E5B44FD0}"/>
    <dgm:cxn modelId="{E70E3B85-24D3-457A-96E6-E14F7529A657}" srcId="{48DF4FB2-B47C-4036-BC0A-2657931B687F}" destId="{FC0C0B4E-DE50-4CC3-AFDD-CE4D57454330}" srcOrd="0" destOrd="0" parTransId="{7083B5BC-5E0D-4A5F-8794-DACF8DCE25A4}" sibTransId="{5AF55C39-41BF-46FA-80A0-AC4406F78B0B}"/>
    <dgm:cxn modelId="{CB9AE9AC-0057-4871-AEC3-352FCE5F91DC}" srcId="{3AE8E296-8884-428D-B0BA-CAF99E26B363}" destId="{D993B0BE-9B2A-4FF6-AA86-1F68C79630D7}" srcOrd="0" destOrd="0" parTransId="{B46A85BE-4FF2-4038-B902-A676797EB125}" sibTransId="{2C5E0970-FD32-420B-A206-96862C418BA3}"/>
    <dgm:cxn modelId="{E0F4DDAC-8C24-4A8F-8DCF-A190266DD73F}" srcId="{8CC05857-D942-4211-A0EB-D1346120B0A6}" destId="{2511382C-9F24-4748-BF6A-04B1B54519D4}" srcOrd="0" destOrd="0" parTransId="{AB6A20F1-576D-40B8-99CD-57CE5C0981E2}" sibTransId="{02DF6AB0-C806-4FB9-BB56-C699481C8E3D}"/>
    <dgm:cxn modelId="{83120F09-27BE-4F37-A1CE-8FE3151C9C3E}" type="presOf" srcId="{3AE8E296-8884-428D-B0BA-CAF99E26B363}" destId="{14D940F1-E304-4719-9298-3EF0BE27F96F}" srcOrd="0" destOrd="0" presId="urn:microsoft.com/office/officeart/2005/8/layout/chevron2"/>
    <dgm:cxn modelId="{7A85007A-642B-4A27-90AC-FB9E26804F88}" type="presParOf" srcId="{60775952-3AE7-47E0-9BFA-AA9A53804824}" destId="{DCE17343-16BD-4993-8156-78F65CC9F0BC}" srcOrd="0" destOrd="0" presId="urn:microsoft.com/office/officeart/2005/8/layout/chevron2"/>
    <dgm:cxn modelId="{09210669-0DE8-4E14-AD59-715BE9F4C3A6}" type="presParOf" srcId="{DCE17343-16BD-4993-8156-78F65CC9F0BC}" destId="{14D940F1-E304-4719-9298-3EF0BE27F96F}" srcOrd="0" destOrd="0" presId="urn:microsoft.com/office/officeart/2005/8/layout/chevron2"/>
    <dgm:cxn modelId="{59B0A9A4-86A2-4DC4-80C5-9D886D75189D}" type="presParOf" srcId="{DCE17343-16BD-4993-8156-78F65CC9F0BC}" destId="{4E734284-EA43-4038-A46A-E43F893FBF15}" srcOrd="1" destOrd="0" presId="urn:microsoft.com/office/officeart/2005/8/layout/chevron2"/>
    <dgm:cxn modelId="{369C513C-5E54-4CC3-9389-773EBB38152B}" type="presParOf" srcId="{60775952-3AE7-47E0-9BFA-AA9A53804824}" destId="{24447168-7C13-4753-A267-7B8C20B4958F}" srcOrd="1" destOrd="0" presId="urn:microsoft.com/office/officeart/2005/8/layout/chevron2"/>
    <dgm:cxn modelId="{DCA4F39E-D47B-4334-8B29-F4EDA04AE390}" type="presParOf" srcId="{60775952-3AE7-47E0-9BFA-AA9A53804824}" destId="{4780C096-D976-4646-AC7D-4C6CEA17ABEA}" srcOrd="2" destOrd="0" presId="urn:microsoft.com/office/officeart/2005/8/layout/chevron2"/>
    <dgm:cxn modelId="{201C45C1-DC73-405F-A2B0-3BDB38433ABB}" type="presParOf" srcId="{4780C096-D976-4646-AC7D-4C6CEA17ABEA}" destId="{D0763C79-D497-4DF6-9CDD-CE648CB044FE}" srcOrd="0" destOrd="0" presId="urn:microsoft.com/office/officeart/2005/8/layout/chevron2"/>
    <dgm:cxn modelId="{BB3FAE0F-8E38-4D25-98FC-ED0CE3F3F3BC}" type="presParOf" srcId="{4780C096-D976-4646-AC7D-4C6CEA17ABEA}" destId="{26D8090A-DBB4-4285-9A57-4FD2EB999E13}" srcOrd="1" destOrd="0" presId="urn:microsoft.com/office/officeart/2005/8/layout/chevron2"/>
    <dgm:cxn modelId="{4CE10B36-055C-4F30-A518-3F5715820B4A}" type="presParOf" srcId="{60775952-3AE7-47E0-9BFA-AA9A53804824}" destId="{57888F50-1AF6-4373-B7A9-07B49FAD2D0D}" srcOrd="3" destOrd="0" presId="urn:microsoft.com/office/officeart/2005/8/layout/chevron2"/>
    <dgm:cxn modelId="{F5A3D831-CB8A-4E82-ACC0-C695D4713511}" type="presParOf" srcId="{60775952-3AE7-47E0-9BFA-AA9A53804824}" destId="{8A72797D-9C89-4622-8E8A-6A96BC5B323D}" srcOrd="4" destOrd="0" presId="urn:microsoft.com/office/officeart/2005/8/layout/chevron2"/>
    <dgm:cxn modelId="{E14D62E0-9940-466B-9FEC-1E1EA56585DA}" type="presParOf" srcId="{8A72797D-9C89-4622-8E8A-6A96BC5B323D}" destId="{49F25570-8314-4BE9-85DA-5BD6C5ABF7F7}" srcOrd="0" destOrd="0" presId="urn:microsoft.com/office/officeart/2005/8/layout/chevron2"/>
    <dgm:cxn modelId="{0F99F81E-2B60-4ED0-9942-D6E5E78DBB47}" type="presParOf" srcId="{8A72797D-9C89-4622-8E8A-6A96BC5B323D}" destId="{5CB96BB7-A22C-4E88-9719-3EC62102AEC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0834F-ADD4-410F-BBE7-F5E4DE689577}">
      <dsp:nvSpPr>
        <dsp:cNvPr id="0" name=""/>
        <dsp:cNvSpPr/>
      </dsp:nvSpPr>
      <dsp:spPr>
        <a:xfrm rot="16200000">
          <a:off x="-1530582" y="1531199"/>
          <a:ext cx="5410200" cy="2347800"/>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ro-RO" sz="2000" kern="1200" dirty="0" smtClean="0"/>
            <a:t>În România, sistemul public de sănătate este dezvoltat și susținut de proiectele Băncii Mondiale</a:t>
          </a:r>
          <a:endParaRPr lang="en-US" sz="2000" kern="1200" dirty="0"/>
        </a:p>
      </dsp:txBody>
      <dsp:txXfrm rot="5400000">
        <a:off x="618" y="1082039"/>
        <a:ext cx="2347800" cy="3246120"/>
      </dsp:txXfrm>
    </dsp:sp>
    <dsp:sp modelId="{3877E4BA-9F7F-493A-8A9A-CC8446BEA8F2}">
      <dsp:nvSpPr>
        <dsp:cNvPr id="0" name=""/>
        <dsp:cNvSpPr/>
      </dsp:nvSpPr>
      <dsp:spPr>
        <a:xfrm rot="16200000">
          <a:off x="1440676" y="1104976"/>
          <a:ext cx="5410200" cy="320024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ro-RO" sz="2000" kern="1200" dirty="0" smtClean="0"/>
            <a:t>Prețurile mici </a:t>
          </a:r>
          <a:r>
            <a:rPr lang="ro-RO" sz="2000" kern="1200" dirty="0" smtClean="0">
              <a:solidFill>
                <a:schemeClr val="bg1"/>
              </a:solidFill>
            </a:rPr>
            <a:t>și calitatea </a:t>
          </a:r>
          <a:r>
            <a:rPr lang="ro-RO" sz="2000" kern="1200" dirty="0" smtClean="0"/>
            <a:t>înaltă a serviciilor furnizare.  </a:t>
          </a:r>
          <a:endParaRPr lang="en-US" sz="2000" kern="1200" dirty="0" smtClean="0"/>
        </a:p>
        <a:p>
          <a:pPr lvl="0" algn="ctr" defTabSz="889000">
            <a:lnSpc>
              <a:spcPct val="90000"/>
            </a:lnSpc>
            <a:spcBef>
              <a:spcPct val="0"/>
            </a:spcBef>
            <a:spcAft>
              <a:spcPct val="35000"/>
            </a:spcAft>
          </a:pPr>
          <a:r>
            <a:rPr lang="ro-RO" sz="2000" kern="1200" dirty="0" smtClean="0"/>
            <a:t>Cetățenii altor state membre ale Uniunii Europene care vizitează România, pot beneficia de servicii publice de îngrijire a sănătății numai dacă posedă un Card de Asigurări de Sănătate European, eliberat de țara din care provin.</a:t>
          </a:r>
        </a:p>
        <a:p>
          <a:pPr lvl="0" algn="ctr" defTabSz="889000">
            <a:lnSpc>
              <a:spcPct val="90000"/>
            </a:lnSpc>
            <a:spcBef>
              <a:spcPct val="0"/>
            </a:spcBef>
            <a:spcAft>
              <a:spcPct val="35000"/>
            </a:spcAft>
          </a:pPr>
          <a:endParaRPr lang="ro-RO" sz="2000" kern="1200" dirty="0" smtClean="0"/>
        </a:p>
      </dsp:txBody>
      <dsp:txXfrm rot="5400000">
        <a:off x="2545652" y="1082040"/>
        <a:ext cx="3200247" cy="3246120"/>
      </dsp:txXfrm>
    </dsp:sp>
    <dsp:sp modelId="{DD55955C-A959-42EF-8185-0B69C1808703}">
      <dsp:nvSpPr>
        <dsp:cNvPr id="0" name=""/>
        <dsp:cNvSpPr/>
      </dsp:nvSpPr>
      <dsp:spPr>
        <a:xfrm rot="16200000">
          <a:off x="4838158" y="1104976"/>
          <a:ext cx="5410200" cy="320024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ro-RO" sz="1800" kern="1200" dirty="0" smtClean="0"/>
            <a:t>Institutul Fundeni a inagurat Centrul de Transplant Renal, fiind  cel mai mare din Europa, acoperind 13 specialități ale urologiei.</a:t>
          </a:r>
        </a:p>
        <a:p>
          <a:pPr lvl="0" algn="ctr" defTabSz="800100">
            <a:lnSpc>
              <a:spcPct val="90000"/>
            </a:lnSpc>
            <a:spcBef>
              <a:spcPct val="0"/>
            </a:spcBef>
            <a:spcAft>
              <a:spcPct val="35000"/>
            </a:spcAft>
          </a:pPr>
          <a:endParaRPr lang="ro-RO" sz="1800" kern="1200" dirty="0" smtClean="0"/>
        </a:p>
        <a:p>
          <a:pPr lvl="0" algn="ctr" defTabSz="800100">
            <a:lnSpc>
              <a:spcPct val="90000"/>
            </a:lnSpc>
            <a:spcBef>
              <a:spcPct val="0"/>
            </a:spcBef>
            <a:spcAft>
              <a:spcPct val="35000"/>
            </a:spcAft>
          </a:pPr>
          <a:r>
            <a:rPr lang="ro-RO" sz="1800" kern="1200" dirty="0" smtClean="0"/>
            <a:t> Medicii români specializați pe transplant renal au fost declarați cei mai buni din Uniunea Europeană, aceștia urmând să predea o serie de cursuri de excelență. </a:t>
          </a:r>
        </a:p>
      </dsp:txBody>
      <dsp:txXfrm rot="5400000">
        <a:off x="5943134" y="1082040"/>
        <a:ext cx="3200247" cy="324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940F1-E304-4719-9298-3EF0BE27F96F}">
      <dsp:nvSpPr>
        <dsp:cNvPr id="0" name=""/>
        <dsp:cNvSpPr/>
      </dsp:nvSpPr>
      <dsp:spPr>
        <a:xfrm rot="5400000">
          <a:off x="-447975" y="558389"/>
          <a:ext cx="1184690" cy="28873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ro-RO" sz="4000" kern="1200" dirty="0" smtClean="0"/>
            <a:t>.</a:t>
          </a:r>
          <a:endParaRPr lang="en-US" sz="4000" kern="1200" dirty="0"/>
        </a:p>
      </dsp:txBody>
      <dsp:txXfrm rot="-5400000">
        <a:off x="1" y="254782"/>
        <a:ext cx="288738" cy="895952"/>
      </dsp:txXfrm>
    </dsp:sp>
    <dsp:sp modelId="{4E734284-EA43-4038-A46A-E43F893FBF15}">
      <dsp:nvSpPr>
        <dsp:cNvPr id="0" name=""/>
        <dsp:cNvSpPr/>
      </dsp:nvSpPr>
      <dsp:spPr>
        <a:xfrm rot="5400000">
          <a:off x="4076484" y="-3753100"/>
          <a:ext cx="1279769" cy="86336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o-RO" sz="2000" kern="1200" dirty="0" smtClean="0"/>
            <a:t>Implementarea Strategiei Naționale de Sănătate 2020</a:t>
          </a:r>
          <a:endParaRPr lang="en-US" sz="2000" kern="1200" dirty="0"/>
        </a:p>
        <a:p>
          <a:pPr marL="171450" lvl="1" indent="-171450" algn="l" defTabSz="711200">
            <a:lnSpc>
              <a:spcPct val="90000"/>
            </a:lnSpc>
            <a:spcBef>
              <a:spcPct val="0"/>
            </a:spcBef>
            <a:spcAft>
              <a:spcPct val="15000"/>
            </a:spcAft>
            <a:buChar char="••"/>
          </a:pPr>
          <a:r>
            <a:rPr lang="ro-RO" sz="1600" kern="1200" dirty="0" smtClean="0"/>
            <a:t>Prin această strategie, Guvernul României, alături de reprezentanții sectorului de sănătate românesc doresc promovarea sănătății ca un element esențial în dezvoltarea durabilă a țării, ce poate contribui atât din punct de vedere social, teritorial, dar mai ales economic. </a:t>
          </a:r>
          <a:endParaRPr lang="en-US" sz="1600" kern="1200" dirty="0"/>
        </a:p>
      </dsp:txBody>
      <dsp:txXfrm rot="-5400000">
        <a:off x="399540" y="-13683"/>
        <a:ext cx="8571185" cy="1154823"/>
      </dsp:txXfrm>
    </dsp:sp>
    <dsp:sp modelId="{D0763C79-D497-4DF6-9CDD-CE648CB044FE}">
      <dsp:nvSpPr>
        <dsp:cNvPr id="0" name=""/>
        <dsp:cNvSpPr/>
      </dsp:nvSpPr>
      <dsp:spPr>
        <a:xfrm rot="5400000">
          <a:off x="-385363" y="2459855"/>
          <a:ext cx="1184690" cy="41396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ro-RO" sz="4000" kern="1200" dirty="0" smtClean="0"/>
            <a:t>.</a:t>
          </a:r>
          <a:endParaRPr lang="en-US" sz="4000" kern="1200" dirty="0"/>
        </a:p>
      </dsp:txBody>
      <dsp:txXfrm rot="-5400000">
        <a:off x="1" y="2281472"/>
        <a:ext cx="413962" cy="770728"/>
      </dsp:txXfrm>
    </dsp:sp>
    <dsp:sp modelId="{26D8090A-DBB4-4285-9A57-4FD2EB999E13}">
      <dsp:nvSpPr>
        <dsp:cNvPr id="0" name=""/>
        <dsp:cNvSpPr/>
      </dsp:nvSpPr>
      <dsp:spPr>
        <a:xfrm rot="5400000">
          <a:off x="3404970" y="-1794529"/>
          <a:ext cx="2748022" cy="873003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o-RO" sz="2000" kern="1200" dirty="0" smtClean="0"/>
            <a:t>Sănătatea se regăsește între cele 11 teme majore de dezbatere și consens național din cadrul programului „România Lucrului Bine Făcut”</a:t>
          </a:r>
          <a:endParaRPr lang="en-US" sz="2000" kern="1200" dirty="0"/>
        </a:p>
        <a:p>
          <a:pPr marL="228600" lvl="1" indent="-228600" algn="l" defTabSz="889000">
            <a:lnSpc>
              <a:spcPct val="90000"/>
            </a:lnSpc>
            <a:spcBef>
              <a:spcPct val="0"/>
            </a:spcBef>
            <a:spcAft>
              <a:spcPct val="15000"/>
            </a:spcAft>
            <a:buChar char="••"/>
          </a:pPr>
          <a:r>
            <a:rPr lang="ro-RO" sz="2000" kern="1200" dirty="0" smtClean="0"/>
            <a:t>Dezvoltarea rețelelor europene de centre de referință (Punctul Național de Contact</a:t>
          </a:r>
          <a:r>
            <a:rPr lang="en-US" sz="2000" kern="1200" dirty="0" smtClean="0"/>
            <a:t> </a:t>
          </a:r>
          <a:r>
            <a:rPr lang="en-US" sz="2000" kern="1200" dirty="0" err="1" smtClean="0"/>
            <a:t>pentru</a:t>
          </a:r>
          <a:r>
            <a:rPr lang="en-US" sz="2000" kern="1200" dirty="0" smtClean="0"/>
            <a:t> </a:t>
          </a:r>
          <a:r>
            <a:rPr lang="en-US" sz="2000" kern="1200" dirty="0" err="1" smtClean="0"/>
            <a:t>asistenta</a:t>
          </a:r>
          <a:r>
            <a:rPr lang="en-US" sz="2000" kern="1200" dirty="0" smtClean="0"/>
            <a:t> </a:t>
          </a:r>
          <a:r>
            <a:rPr lang="en-US" sz="2000" kern="1200" dirty="0" err="1" smtClean="0"/>
            <a:t>transfrontaliera</a:t>
          </a:r>
          <a:r>
            <a:rPr lang="ro-RO" sz="2000" kern="1200" dirty="0" smtClean="0"/>
            <a:t>)</a:t>
          </a:r>
          <a:r>
            <a:rPr lang="en-US" sz="2000" kern="1200" dirty="0" smtClean="0"/>
            <a:t> </a:t>
          </a:r>
          <a:endParaRPr lang="en-US" sz="2000" kern="1200" dirty="0"/>
        </a:p>
        <a:p>
          <a:pPr marL="228600" lvl="1" indent="-228600" algn="l" defTabSz="889000">
            <a:lnSpc>
              <a:spcPct val="90000"/>
            </a:lnSpc>
            <a:spcBef>
              <a:spcPct val="0"/>
            </a:spcBef>
            <a:spcAft>
              <a:spcPct val="15000"/>
            </a:spcAft>
            <a:buChar char="••"/>
          </a:pPr>
          <a:r>
            <a:rPr lang="ro-RO" sz="2000" kern="1200" dirty="0" smtClean="0"/>
            <a:t>Directiva Europeană 24/2011</a:t>
          </a:r>
          <a:endParaRPr lang="en-US" sz="2000" kern="1200" dirty="0"/>
        </a:p>
      </dsp:txBody>
      <dsp:txXfrm rot="-5400000">
        <a:off x="413963" y="1330625"/>
        <a:ext cx="8595890" cy="2479728"/>
      </dsp:txXfrm>
    </dsp:sp>
    <dsp:sp modelId="{49F25570-8314-4BE9-85DA-5BD6C5ABF7F7}">
      <dsp:nvSpPr>
        <dsp:cNvPr id="0" name=""/>
        <dsp:cNvSpPr/>
      </dsp:nvSpPr>
      <dsp:spPr>
        <a:xfrm rot="5400000">
          <a:off x="-385363" y="5302008"/>
          <a:ext cx="1184690" cy="41396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ro-RO" sz="4000" kern="1200" dirty="0" smtClean="0"/>
            <a:t>.</a:t>
          </a:r>
          <a:endParaRPr lang="en-US" sz="4000" kern="1200" dirty="0"/>
        </a:p>
      </dsp:txBody>
      <dsp:txXfrm rot="-5400000">
        <a:off x="1" y="5123625"/>
        <a:ext cx="413962" cy="770728"/>
      </dsp:txXfrm>
    </dsp:sp>
    <dsp:sp modelId="{5CB96BB7-A22C-4E88-9719-3EC62102AEC5}">
      <dsp:nvSpPr>
        <dsp:cNvPr id="0" name=""/>
        <dsp:cNvSpPr/>
      </dsp:nvSpPr>
      <dsp:spPr>
        <a:xfrm rot="5400000">
          <a:off x="3237885" y="1028041"/>
          <a:ext cx="3082192" cy="873003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o-RO" sz="2000" kern="1200" dirty="0" smtClean="0"/>
            <a:t>Rata de supraviețuire în cazul transplantului renal este mai mare decât media europeană.</a:t>
          </a:r>
          <a:endParaRPr lang="en-US" sz="2000" kern="1200" dirty="0"/>
        </a:p>
        <a:p>
          <a:pPr marL="228600" lvl="1" indent="-228600" algn="l" defTabSz="889000">
            <a:lnSpc>
              <a:spcPct val="90000"/>
            </a:lnSpc>
            <a:spcBef>
              <a:spcPct val="0"/>
            </a:spcBef>
            <a:spcAft>
              <a:spcPct val="15000"/>
            </a:spcAft>
            <a:buChar char="••"/>
          </a:pPr>
          <a:r>
            <a:rPr lang="ro-RO" sz="2000" kern="1200" dirty="0" smtClean="0"/>
            <a:t>În cazul transplanturilor, în România, comparativ cu alte state europene, există posibilitatea donatorului atât viu, cât și decedat.</a:t>
          </a:r>
          <a:endParaRPr lang="en-US" sz="2000" kern="1200" dirty="0"/>
        </a:p>
        <a:p>
          <a:pPr marL="228600" lvl="1" indent="-228600" algn="l" defTabSz="889000">
            <a:lnSpc>
              <a:spcPct val="90000"/>
            </a:lnSpc>
            <a:spcBef>
              <a:spcPct val="0"/>
            </a:spcBef>
            <a:spcAft>
              <a:spcPct val="15000"/>
            </a:spcAft>
            <a:buChar char="••"/>
          </a:pPr>
          <a:r>
            <a:rPr lang="ro-RO" sz="2000" kern="1200" dirty="0" smtClean="0"/>
            <a:t>Turismul medical ar putea fi nișa care ar relansa incoming-ul în Romania.</a:t>
          </a:r>
          <a:endParaRPr lang="en-US" sz="2000" kern="1200" dirty="0"/>
        </a:p>
      </dsp:txBody>
      <dsp:txXfrm rot="-5400000">
        <a:off x="413963" y="4002423"/>
        <a:ext cx="8579577" cy="278127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66043F-209B-4157-BDE1-D627AC5D118E}"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B3980-E1DB-47A9-85F9-376A813EABF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66043F-209B-4157-BDE1-D627AC5D118E}"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B3980-E1DB-47A9-85F9-376A813EABF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66043F-209B-4157-BDE1-D627AC5D118E}"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B3980-E1DB-47A9-85F9-376A813EABF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66043F-209B-4157-BDE1-D627AC5D118E}"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B3980-E1DB-47A9-85F9-376A813EABF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66043F-209B-4157-BDE1-D627AC5D118E}"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B3980-E1DB-47A9-85F9-376A813EABF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66043F-209B-4157-BDE1-D627AC5D118E}"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B3980-E1DB-47A9-85F9-376A813EABF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66043F-209B-4157-BDE1-D627AC5D118E}" type="datetimeFigureOut">
              <a:rPr lang="en-US" smtClean="0"/>
              <a:t>11/19/2015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2B3980-E1DB-47A9-85F9-376A813EABF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66043F-209B-4157-BDE1-D627AC5D118E}" type="datetimeFigureOut">
              <a:rPr lang="en-US" smtClean="0"/>
              <a:t>11/19/2015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2B3980-E1DB-47A9-85F9-376A813EABF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6043F-209B-4157-BDE1-D627AC5D118E}" type="datetimeFigureOut">
              <a:rPr lang="en-US" smtClean="0"/>
              <a:t>11/19/2015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2B3980-E1DB-47A9-85F9-376A813EABF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6043F-209B-4157-BDE1-D627AC5D118E}"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B3980-E1DB-47A9-85F9-376A813EABF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6043F-209B-4157-BDE1-D627AC5D118E}"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B3980-E1DB-47A9-85F9-376A813EABF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6043F-209B-4157-BDE1-D627AC5D118E}" type="datetimeFigureOut">
              <a:rPr lang="en-US" smtClean="0"/>
              <a:t>11/19/2015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B3980-E1DB-47A9-85F9-376A813EABF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752600"/>
            <a:ext cx="7772400" cy="2971800"/>
          </a:xfrm>
        </p:spPr>
        <p:txBody>
          <a:bodyPr>
            <a:normAutofit/>
          </a:bodyPr>
          <a:lstStyle/>
          <a:p>
            <a:r>
              <a:rPr lang="en-US" b="1" dirty="0" err="1" smtClean="0"/>
              <a:t>Cererea</a:t>
            </a:r>
            <a:r>
              <a:rPr lang="en-US" b="1" dirty="0" smtClean="0"/>
              <a:t> de </a:t>
            </a:r>
            <a:r>
              <a:rPr lang="en-US" b="1" dirty="0" err="1" smtClean="0"/>
              <a:t>servicii</a:t>
            </a:r>
            <a:r>
              <a:rPr lang="en-US" b="1" dirty="0" smtClean="0"/>
              <a:t> </a:t>
            </a:r>
            <a:r>
              <a:rPr lang="en-US" b="1" dirty="0" err="1" smtClean="0"/>
              <a:t>medicale</a:t>
            </a:r>
            <a:r>
              <a:rPr lang="en-US" b="1" dirty="0"/>
              <a:t> </a:t>
            </a:r>
            <a:r>
              <a:rPr lang="en-US" b="1" dirty="0" err="1" smtClean="0"/>
              <a:t>si</a:t>
            </a:r>
            <a:r>
              <a:rPr lang="en-US" b="1" dirty="0" smtClean="0"/>
              <a:t> </a:t>
            </a:r>
            <a:r>
              <a:rPr lang="en-US" b="1" dirty="0" err="1" smtClean="0"/>
              <a:t>piete</a:t>
            </a:r>
            <a:r>
              <a:rPr lang="en-US" b="1" dirty="0" smtClean="0"/>
              <a:t> </a:t>
            </a:r>
            <a:r>
              <a:rPr lang="en-US" b="1" dirty="0" err="1" smtClean="0"/>
              <a:t>potentiale</a:t>
            </a:r>
            <a:r>
              <a:rPr lang="en-US" b="1" dirty="0" smtClean="0"/>
              <a:t> de </a:t>
            </a:r>
            <a:r>
              <a:rPr lang="en-US" b="1" dirty="0" err="1" smtClean="0"/>
              <a:t>promovare</a:t>
            </a:r>
            <a:r>
              <a:rPr lang="en-US" b="1" dirty="0" smtClean="0"/>
              <a:t> </a:t>
            </a:r>
            <a:r>
              <a:rPr lang="en-US" b="1" dirty="0" err="1" smtClean="0"/>
              <a:t>pentru</a:t>
            </a:r>
            <a:r>
              <a:rPr lang="en-US" b="1" dirty="0" smtClean="0"/>
              <a:t> Romania</a:t>
            </a:r>
            <a:endParaRPr lang="en-US" b="1" dirty="0"/>
          </a:p>
        </p:txBody>
      </p:sp>
      <p:sp>
        <p:nvSpPr>
          <p:cNvPr id="3" name="Subtitle 2"/>
          <p:cNvSpPr>
            <a:spLocks noGrp="1"/>
          </p:cNvSpPr>
          <p:nvPr>
            <p:ph type="subTitle" idx="1"/>
          </p:nvPr>
        </p:nvSpPr>
        <p:spPr>
          <a:xfrm>
            <a:off x="1219200" y="5486400"/>
            <a:ext cx="6400800" cy="1066800"/>
          </a:xfrm>
        </p:spPr>
        <p:txBody>
          <a:bodyPr>
            <a:normAutofit lnSpcReduction="10000"/>
          </a:bodyPr>
          <a:lstStyle/>
          <a:p>
            <a:r>
              <a:rPr lang="en-US" dirty="0" err="1" smtClean="0"/>
              <a:t>Alexandru</a:t>
            </a:r>
            <a:r>
              <a:rPr lang="en-US" dirty="0" smtClean="0"/>
              <a:t> </a:t>
            </a:r>
            <a:r>
              <a:rPr lang="en-US" dirty="0" err="1" smtClean="0"/>
              <a:t>Constantin</a:t>
            </a:r>
            <a:endParaRPr lang="en-US" dirty="0" smtClean="0"/>
          </a:p>
          <a:p>
            <a:r>
              <a:rPr lang="en-US" dirty="0" err="1" smtClean="0"/>
              <a:t>Presedinte</a:t>
            </a:r>
            <a:r>
              <a:rPr lang="en-US" dirty="0" smtClean="0"/>
              <a:t> ARTM</a:t>
            </a:r>
            <a:endParaRPr lang="en-US" dirty="0"/>
          </a:p>
        </p:txBody>
      </p:sp>
      <p:pic>
        <p:nvPicPr>
          <p:cNvPr id="1026" name="Picture 2" descr="C:\Users\Asus\Desktop\logoARTM1.png"/>
          <p:cNvPicPr>
            <a:picLocks noChangeAspect="1" noChangeArrowheads="1"/>
          </p:cNvPicPr>
          <p:nvPr/>
        </p:nvPicPr>
        <p:blipFill>
          <a:blip r:embed="rId2"/>
          <a:srcRect/>
          <a:stretch>
            <a:fillRect/>
          </a:stretch>
        </p:blipFill>
        <p:spPr bwMode="auto">
          <a:xfrm>
            <a:off x="0" y="0"/>
            <a:ext cx="5715000" cy="11239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4800" b="1" dirty="0" err="1" smtClean="0"/>
              <a:t>Va</a:t>
            </a:r>
            <a:r>
              <a:rPr lang="en-US" sz="4800" b="1" dirty="0" smtClean="0"/>
              <a:t> </a:t>
            </a:r>
            <a:r>
              <a:rPr lang="en-US" sz="4800" b="1" dirty="0" err="1" smtClean="0"/>
              <a:t>multumesc</a:t>
            </a:r>
            <a:r>
              <a:rPr lang="en-US" sz="4800" b="1" dirty="0" smtClean="0"/>
              <a:t> </a:t>
            </a:r>
            <a:r>
              <a:rPr lang="en-US" sz="4800" b="1" dirty="0" err="1" smtClean="0"/>
              <a:t>pentru</a:t>
            </a:r>
            <a:r>
              <a:rPr lang="en-US" sz="4800" b="1" dirty="0" smtClean="0"/>
              <a:t> </a:t>
            </a:r>
            <a:r>
              <a:rPr lang="en-US" sz="4800" b="1" dirty="0" err="1" smtClean="0"/>
              <a:t>atentia</a:t>
            </a:r>
            <a:r>
              <a:rPr lang="en-US" sz="4800" b="1" dirty="0" smtClean="0"/>
              <a:t> </a:t>
            </a:r>
            <a:r>
              <a:rPr lang="en-US" sz="4800" b="1" dirty="0" err="1" smtClean="0"/>
              <a:t>acordata</a:t>
            </a:r>
            <a:r>
              <a:rPr lang="en-US" sz="4800" b="1" dirty="0" smtClean="0"/>
              <a:t>!</a:t>
            </a:r>
          </a:p>
          <a:p>
            <a:pPr algn="ctr">
              <a:buNone/>
            </a:pPr>
            <a:endParaRPr lang="en-US" sz="4800" b="1" dirty="0"/>
          </a:p>
        </p:txBody>
      </p:sp>
      <p:pic>
        <p:nvPicPr>
          <p:cNvPr id="5123" name="Picture 3" descr="C:\Users\Asus\Desktop\logoARTM1.png"/>
          <p:cNvPicPr>
            <a:picLocks noChangeAspect="1" noChangeArrowheads="1"/>
          </p:cNvPicPr>
          <p:nvPr/>
        </p:nvPicPr>
        <p:blipFill>
          <a:blip r:embed="rId2"/>
          <a:srcRect/>
          <a:stretch>
            <a:fillRect/>
          </a:stretch>
        </p:blipFill>
        <p:spPr bwMode="auto">
          <a:xfrm>
            <a:off x="1676400" y="3200400"/>
            <a:ext cx="5715000" cy="11239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Globalizarea</a:t>
            </a:r>
            <a:r>
              <a:rPr lang="en-US" i="1" dirty="0" smtClean="0"/>
              <a:t> </a:t>
            </a:r>
            <a:r>
              <a:rPr lang="en-US" i="1" dirty="0" err="1" smtClean="0"/>
              <a:t>turismului</a:t>
            </a:r>
            <a:r>
              <a:rPr lang="en-US" i="1" dirty="0" smtClean="0"/>
              <a:t> medical</a:t>
            </a:r>
            <a:endParaRPr lang="en-US" i="1" dirty="0"/>
          </a:p>
        </p:txBody>
      </p:sp>
      <p:sp>
        <p:nvSpPr>
          <p:cNvPr id="3" name="Content Placeholder 2"/>
          <p:cNvSpPr>
            <a:spLocks noGrp="1"/>
          </p:cNvSpPr>
          <p:nvPr>
            <p:ph idx="1"/>
          </p:nvPr>
        </p:nvSpPr>
        <p:spPr/>
        <p:txBody>
          <a:bodyPr>
            <a:normAutofit fontScale="70000" lnSpcReduction="20000"/>
          </a:bodyPr>
          <a:lstStyle/>
          <a:p>
            <a:r>
              <a:rPr lang="ro-RO" dirty="0"/>
              <a:t>Industria turismului a început să fie din ce în ce mai tare în atenția guvernelor, în calitate de cea mai mare industrie de servicii din lume. Majoritatea țărilor dezvoltate sau în curs de dezvoltare au luat în considerare industria turismului ca una din principalele priorități economice. </a:t>
            </a:r>
            <a:endParaRPr lang="en-US" dirty="0" smtClean="0"/>
          </a:p>
          <a:p>
            <a:pPr>
              <a:buNone/>
            </a:pPr>
            <a:endParaRPr lang="en-US" dirty="0" smtClean="0"/>
          </a:p>
          <a:p>
            <a:r>
              <a:rPr lang="ro-RO" dirty="0"/>
              <a:t>Creșterea globală în fluxul pacienților și a cadrelor medicale, precum și a tehnologiei medicale, finanțarea de capital și regimurile de reglementare dincolo de frontierele naționale au dat naștere la noi modele de consum și producție a serviciilor de asistență medicală pe parcursul ultimelor decenii</a:t>
            </a:r>
            <a:r>
              <a:rPr lang="ro-RO" dirty="0" smtClean="0"/>
              <a:t>.</a:t>
            </a:r>
            <a:endParaRPr lang="en-US" dirty="0" smtClean="0"/>
          </a:p>
          <a:p>
            <a:endParaRPr lang="en-US" b="1" dirty="0"/>
          </a:p>
          <a:p>
            <a:r>
              <a:rPr lang="ro-RO" b="1" dirty="0" smtClean="0"/>
              <a:t>Ritmul anual de creștere al piețelor de turism medical din lume este apreciat la 20-25%, în anul 2014 piața fiind estimată la 439 miliarde $. </a:t>
            </a:r>
          </a:p>
          <a:p>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4525963"/>
          </a:xfrm>
        </p:spPr>
        <p:txBody>
          <a:bodyPr>
            <a:normAutofit fontScale="70000" lnSpcReduction="20000"/>
          </a:bodyPr>
          <a:lstStyle/>
          <a:p>
            <a:pPr>
              <a:buNone/>
            </a:pPr>
            <a:r>
              <a:rPr lang="ro-RO" dirty="0"/>
              <a:t>Principalele caracteristici ale acestui secol în ceea ce priveşte turismul medical sunt:</a:t>
            </a:r>
            <a:endParaRPr lang="en-US" dirty="0"/>
          </a:p>
          <a:p>
            <a:pPr lvl="0"/>
            <a:r>
              <a:rPr lang="ro-RO" dirty="0"/>
              <a:t>Numărul mare de oameni ce călătoresc pentru tratament;</a:t>
            </a:r>
            <a:endParaRPr lang="en-US" dirty="0"/>
          </a:p>
          <a:p>
            <a:pPr lvl="0"/>
            <a:r>
              <a:rPr lang="ro-RO" dirty="0"/>
              <a:t>Pacienții călătoresc pentru tratament nu în țări dezvoltate, ci în țări mai puțin dezvoltate, datorită tratamentelor de înaltă calitate dar la prețuri mici, zboruri ieftine şi a numeroaselor surse de informare de pe internet;</a:t>
            </a:r>
            <a:endParaRPr lang="en-US" dirty="0"/>
          </a:p>
          <a:p>
            <a:pPr lvl="0"/>
            <a:r>
              <a:rPr lang="ro-RO" dirty="0"/>
              <a:t>Noua "infrastructură" creată pe internet – prin care pacientul își poate calcula dinainte prețul aproximativ a serviciilor de sănătate de care va beneficia sau a călătoriei.</a:t>
            </a:r>
            <a:endParaRPr lang="en-US" dirty="0"/>
          </a:p>
          <a:p>
            <a:pPr lvl="0"/>
            <a:r>
              <a:rPr lang="ro-RO" dirty="0"/>
              <a:t>Dezvoltarea industriei: atât sectorul privat cât și cel public de sănătate din ţările dezvoltate, dar şi cele în curs de dezvoltare investesc în promovarea turismului medical, fiind o sursă potențială pentru creşterea veniturilor externe.</a:t>
            </a:r>
            <a:endParaRPr lang="en-US" dirty="0"/>
          </a:p>
          <a:p>
            <a:endParaRPr lang="en-US" dirty="0"/>
          </a:p>
        </p:txBody>
      </p:sp>
      <p:pic>
        <p:nvPicPr>
          <p:cNvPr id="2051" name="Picture 3" descr="C:\Users\Asus\Desktop\poze promo\poze mt\slide06.png"/>
          <p:cNvPicPr>
            <a:picLocks noChangeAspect="1" noChangeArrowheads="1"/>
          </p:cNvPicPr>
          <p:nvPr/>
        </p:nvPicPr>
        <p:blipFill>
          <a:blip r:embed="rId2" cstate="print"/>
          <a:srcRect/>
          <a:stretch>
            <a:fillRect/>
          </a:stretch>
        </p:blipFill>
        <p:spPr bwMode="auto">
          <a:xfrm>
            <a:off x="1676400" y="4419600"/>
            <a:ext cx="6248400" cy="2276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sus\Desktop\Untitled.png"/>
          <p:cNvPicPr>
            <a:picLocks noChangeAspect="1" noChangeArrowheads="1"/>
          </p:cNvPicPr>
          <p:nvPr/>
        </p:nvPicPr>
        <p:blipFill>
          <a:blip r:embed="rId2"/>
          <a:srcRect/>
          <a:stretch>
            <a:fillRect/>
          </a:stretch>
        </p:blipFill>
        <p:spPr bwMode="auto">
          <a:xfrm>
            <a:off x="0" y="2144621"/>
            <a:ext cx="5334000" cy="4713379"/>
          </a:xfrm>
          <a:prstGeom prst="rect">
            <a:avLst/>
          </a:prstGeom>
          <a:noFill/>
        </p:spPr>
      </p:pic>
      <p:sp>
        <p:nvSpPr>
          <p:cNvPr id="5" name="Rectangle 3"/>
          <p:cNvSpPr>
            <a:spLocks noChangeArrowheads="1"/>
          </p:cNvSpPr>
          <p:nvPr/>
        </p:nvSpPr>
        <p:spPr bwMode="auto">
          <a:xfrm>
            <a:off x="4648200" y="457200"/>
            <a:ext cx="44958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o-RO" sz="2400" b="0" i="0" u="none" strike="noStrike" cap="none" normalizeH="0" baseline="0" dirty="0" smtClean="0">
                <a:ln>
                  <a:noFill/>
                </a:ln>
                <a:solidFill>
                  <a:srgbClr val="000000"/>
                </a:solidFill>
                <a:effectLst/>
                <a:ea typeface="Calibri" pitchFamily="34" charset="0"/>
                <a:cs typeface="Times New Roman" pitchFamily="18" charset="0"/>
              </a:rPr>
              <a:t>Turismul medical este o industrie în curs de dezvoltare la nivel mondial, cu o serie de elemente cheie ce vin în sprijinul dezvoltării intereselor comerciale, cum ar fi: brokeri, furnizori de asistență medicală, site-uri web, conferințe şi mass-media.</a:t>
            </a:r>
            <a:endParaRPr kumimoji="0" lang="ro-RO" sz="36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err="1" smtClean="0"/>
              <a:t>Turismul</a:t>
            </a:r>
            <a:r>
              <a:rPr lang="en-US" sz="3600" i="1" dirty="0" smtClean="0"/>
              <a:t> medical in Romania</a:t>
            </a:r>
            <a:endParaRPr lang="en-US" sz="3600" i="1" dirty="0"/>
          </a:p>
        </p:txBody>
      </p:sp>
      <p:graphicFrame>
        <p:nvGraphicFramePr>
          <p:cNvPr id="4" name="Content Placeholder 4"/>
          <p:cNvGraphicFramePr>
            <a:graphicFrameLocks noGrp="1"/>
          </p:cNvGraphicFramePr>
          <p:nvPr>
            <p:ph idx="1"/>
          </p:nvPr>
        </p:nvGraphicFramePr>
        <p:xfrm>
          <a:off x="0" y="1219200"/>
          <a:ext cx="9144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
          <p:cNvPicPr/>
          <p:nvPr/>
        </p:nvPicPr>
        <p:blipFill>
          <a:blip r:embed="rId2"/>
          <a:srcRect/>
          <a:stretch>
            <a:fillRect/>
          </a:stretch>
        </p:blipFill>
        <p:spPr bwMode="auto">
          <a:xfrm>
            <a:off x="228600" y="304800"/>
            <a:ext cx="8610600" cy="6324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None/>
            </a:pPr>
            <a:r>
              <a:rPr lang="en-US" dirty="0" err="1" smtClean="0"/>
              <a:t>Obiectivul</a:t>
            </a:r>
            <a:r>
              <a:rPr lang="en-US" dirty="0" smtClean="0"/>
              <a:t> 3:</a:t>
            </a:r>
          </a:p>
          <a:p>
            <a:pPr lvl="1" algn="just"/>
            <a:r>
              <a:rPr lang="en-US" dirty="0"/>
              <a:t> </a:t>
            </a:r>
            <a:r>
              <a:rPr lang="en-US" dirty="0" err="1" smtClean="0"/>
              <a:t>participare</a:t>
            </a:r>
            <a:r>
              <a:rPr lang="en-US" dirty="0" smtClean="0"/>
              <a:t> </a:t>
            </a:r>
            <a:r>
              <a:rPr lang="en-US" dirty="0" err="1" smtClean="0"/>
              <a:t>activa</a:t>
            </a:r>
            <a:r>
              <a:rPr lang="en-US" dirty="0" smtClean="0"/>
              <a:t> la </a:t>
            </a:r>
            <a:r>
              <a:rPr lang="en-US" dirty="0" err="1" smtClean="0"/>
              <a:t>targuri</a:t>
            </a:r>
            <a:r>
              <a:rPr lang="en-US" dirty="0" smtClean="0"/>
              <a:t> </a:t>
            </a:r>
            <a:r>
              <a:rPr lang="en-US" dirty="0" err="1" smtClean="0"/>
              <a:t>si</a:t>
            </a:r>
            <a:r>
              <a:rPr lang="en-US" dirty="0" smtClean="0"/>
              <a:t> </a:t>
            </a:r>
            <a:r>
              <a:rPr lang="en-US" dirty="0" err="1" smtClean="0"/>
              <a:t>conferinte</a:t>
            </a:r>
            <a:r>
              <a:rPr lang="en-US" dirty="0" smtClean="0"/>
              <a:t> </a:t>
            </a:r>
            <a:r>
              <a:rPr lang="en-US" dirty="0" err="1" smtClean="0"/>
              <a:t>internationale</a:t>
            </a:r>
            <a:r>
              <a:rPr lang="en-US" dirty="0" smtClean="0"/>
              <a:t> dedicate </a:t>
            </a:r>
            <a:r>
              <a:rPr lang="en-US" dirty="0" err="1" smtClean="0"/>
              <a:t>turismului</a:t>
            </a:r>
            <a:r>
              <a:rPr lang="en-US" dirty="0" smtClean="0"/>
              <a:t> medical</a:t>
            </a:r>
          </a:p>
          <a:p>
            <a:pPr lvl="1" algn="just"/>
            <a:r>
              <a:rPr lang="en-US" dirty="0" err="1" smtClean="0"/>
              <a:t>Promovarea</a:t>
            </a:r>
            <a:r>
              <a:rPr lang="en-US" dirty="0" smtClean="0"/>
              <a:t> </a:t>
            </a:r>
            <a:r>
              <a:rPr lang="en-US" dirty="0" err="1" smtClean="0"/>
              <a:t>pe</a:t>
            </a:r>
            <a:r>
              <a:rPr lang="en-US" dirty="0" smtClean="0"/>
              <a:t> </a:t>
            </a:r>
            <a:r>
              <a:rPr lang="en-US" dirty="0" err="1" smtClean="0"/>
              <a:t>retelele</a:t>
            </a:r>
            <a:r>
              <a:rPr lang="en-US" dirty="0" smtClean="0"/>
              <a:t> Social Media </a:t>
            </a:r>
            <a:r>
              <a:rPr lang="en-US" dirty="0" err="1" smtClean="0"/>
              <a:t>si</a:t>
            </a:r>
            <a:r>
              <a:rPr lang="en-US" dirty="0" smtClean="0"/>
              <a:t> in </a:t>
            </a:r>
            <a:r>
              <a:rPr lang="en-US" dirty="0" err="1" smtClean="0"/>
              <a:t>publicatii</a:t>
            </a:r>
            <a:r>
              <a:rPr lang="en-US" dirty="0" smtClean="0"/>
              <a:t> de </a:t>
            </a:r>
            <a:r>
              <a:rPr lang="en-US" dirty="0" err="1" smtClean="0"/>
              <a:t>specialitate</a:t>
            </a:r>
            <a:endParaRPr lang="en-US" dirty="0" smtClean="0"/>
          </a:p>
          <a:p>
            <a:pPr lvl="1" algn="just"/>
            <a:r>
              <a:rPr lang="en-US" dirty="0" smtClean="0"/>
              <a:t>O </a:t>
            </a:r>
            <a:r>
              <a:rPr lang="en-US" dirty="0" err="1" smtClean="0"/>
              <a:t>stransa</a:t>
            </a:r>
            <a:r>
              <a:rPr lang="en-US" dirty="0" smtClean="0"/>
              <a:t> </a:t>
            </a:r>
            <a:r>
              <a:rPr lang="en-US" dirty="0" err="1" smtClean="0"/>
              <a:t>colaborare</a:t>
            </a:r>
            <a:r>
              <a:rPr lang="en-US" dirty="0" smtClean="0"/>
              <a:t> cu </a:t>
            </a:r>
            <a:r>
              <a:rPr lang="en-US" dirty="0" err="1" smtClean="0"/>
              <a:t>agentiile</a:t>
            </a:r>
            <a:r>
              <a:rPr lang="en-US" dirty="0" smtClean="0"/>
              <a:t> de </a:t>
            </a:r>
            <a:r>
              <a:rPr lang="en-US" dirty="0" err="1" smtClean="0"/>
              <a:t>turism</a:t>
            </a:r>
            <a:endParaRPr lang="en-US" dirty="0" smtClean="0"/>
          </a:p>
          <a:p>
            <a:pPr lvl="1"/>
            <a:endParaRPr lang="en-US" dirty="0" smtClean="0"/>
          </a:p>
          <a:p>
            <a:pPr lvl="1">
              <a:buNone/>
            </a:pPr>
            <a:endParaRPr lang="en-US" dirty="0"/>
          </a:p>
        </p:txBody>
      </p:sp>
      <p:pic>
        <p:nvPicPr>
          <p:cNvPr id="3076" name="Picture 4" descr="C:\Users\Asus\Desktop\medical_fair_01.jpg"/>
          <p:cNvPicPr>
            <a:picLocks noChangeAspect="1" noChangeArrowheads="1"/>
          </p:cNvPicPr>
          <p:nvPr/>
        </p:nvPicPr>
        <p:blipFill>
          <a:blip r:embed="rId2"/>
          <a:srcRect/>
          <a:stretch>
            <a:fillRect/>
          </a:stretch>
        </p:blipFill>
        <p:spPr bwMode="auto">
          <a:xfrm>
            <a:off x="228600" y="4345305"/>
            <a:ext cx="3200400" cy="2141220"/>
          </a:xfrm>
          <a:prstGeom prst="rect">
            <a:avLst/>
          </a:prstGeom>
          <a:noFill/>
        </p:spPr>
      </p:pic>
      <p:pic>
        <p:nvPicPr>
          <p:cNvPr id="3077" name="Picture 5" descr="C:\Users\Asus\Desktop\images.jpg"/>
          <p:cNvPicPr>
            <a:picLocks noChangeAspect="1" noChangeArrowheads="1"/>
          </p:cNvPicPr>
          <p:nvPr/>
        </p:nvPicPr>
        <p:blipFill>
          <a:blip r:embed="rId3"/>
          <a:srcRect/>
          <a:stretch>
            <a:fillRect/>
          </a:stretch>
        </p:blipFill>
        <p:spPr bwMode="auto">
          <a:xfrm>
            <a:off x="6248400" y="0"/>
            <a:ext cx="2695575" cy="1609725"/>
          </a:xfrm>
          <a:prstGeom prst="rect">
            <a:avLst/>
          </a:prstGeom>
          <a:noFill/>
        </p:spPr>
      </p:pic>
      <p:pic>
        <p:nvPicPr>
          <p:cNvPr id="3079" name="Picture 7" descr="C:\Users\Asus\Desktop\social-media-cube-1024x922.jpg"/>
          <p:cNvPicPr>
            <a:picLocks noChangeAspect="1" noChangeArrowheads="1"/>
          </p:cNvPicPr>
          <p:nvPr/>
        </p:nvPicPr>
        <p:blipFill>
          <a:blip r:embed="rId4" cstate="print"/>
          <a:srcRect/>
          <a:stretch>
            <a:fillRect/>
          </a:stretch>
        </p:blipFill>
        <p:spPr bwMode="auto">
          <a:xfrm>
            <a:off x="3505200" y="3352800"/>
            <a:ext cx="3200400" cy="3200401"/>
          </a:xfrm>
          <a:prstGeom prst="rect">
            <a:avLst/>
          </a:prstGeom>
          <a:noFill/>
        </p:spPr>
      </p:pic>
      <p:pic>
        <p:nvPicPr>
          <p:cNvPr id="3080" name="Picture 8" descr="C:\Users\Asus\Desktop\agentie-logo-554x260.jpg"/>
          <p:cNvPicPr>
            <a:picLocks noChangeAspect="1" noChangeArrowheads="1"/>
          </p:cNvPicPr>
          <p:nvPr/>
        </p:nvPicPr>
        <p:blipFill>
          <a:blip r:embed="rId5"/>
          <a:srcRect/>
          <a:stretch>
            <a:fillRect/>
          </a:stretch>
        </p:blipFill>
        <p:spPr bwMode="auto">
          <a:xfrm>
            <a:off x="5571978" y="5181600"/>
            <a:ext cx="3572022" cy="1676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Piete</a:t>
            </a:r>
            <a:r>
              <a:rPr lang="en-US" dirty="0" smtClean="0"/>
              <a:t> </a:t>
            </a:r>
            <a:r>
              <a:rPr lang="en-US" dirty="0" err="1" smtClean="0"/>
              <a:t>potentiale</a:t>
            </a:r>
            <a:endParaRPr lang="en-US" dirty="0"/>
          </a:p>
        </p:txBody>
      </p:sp>
      <p:pic>
        <p:nvPicPr>
          <p:cNvPr id="4098" name="Picture 2" descr="C:\Users\Asus\Desktop\2012_02_28_95000036_rsz.jpg"/>
          <p:cNvPicPr>
            <a:picLocks noChangeAspect="1" noChangeArrowheads="1"/>
          </p:cNvPicPr>
          <p:nvPr/>
        </p:nvPicPr>
        <p:blipFill>
          <a:blip r:embed="rId2"/>
          <a:srcRect/>
          <a:stretch>
            <a:fillRect/>
          </a:stretch>
        </p:blipFill>
        <p:spPr bwMode="auto">
          <a:xfrm>
            <a:off x="228600" y="1600200"/>
            <a:ext cx="4365600" cy="2697163"/>
          </a:xfrm>
          <a:prstGeom prst="rect">
            <a:avLst/>
          </a:prstGeom>
          <a:noFill/>
        </p:spPr>
      </p:pic>
      <p:pic>
        <p:nvPicPr>
          <p:cNvPr id="4099" name="Picture 3" descr="C:\Users\Asus\Desktop\peninsula arabica.png"/>
          <p:cNvPicPr>
            <a:picLocks noChangeAspect="1" noChangeArrowheads="1"/>
          </p:cNvPicPr>
          <p:nvPr/>
        </p:nvPicPr>
        <p:blipFill>
          <a:blip r:embed="rId3"/>
          <a:srcRect/>
          <a:stretch>
            <a:fillRect/>
          </a:stretch>
        </p:blipFill>
        <p:spPr bwMode="auto">
          <a:xfrm>
            <a:off x="5481637" y="3945999"/>
            <a:ext cx="3662363" cy="2912001"/>
          </a:xfrm>
          <a:prstGeom prst="rect">
            <a:avLst/>
          </a:prstGeom>
          <a:noFill/>
        </p:spPr>
      </p:pic>
      <p:pic>
        <p:nvPicPr>
          <p:cNvPr id="4100" name="Picture 4" descr="C:\Users\Asus\Desktop\Western-Europe-map.png"/>
          <p:cNvPicPr>
            <a:picLocks noChangeAspect="1" noChangeArrowheads="1"/>
          </p:cNvPicPr>
          <p:nvPr/>
        </p:nvPicPr>
        <p:blipFill>
          <a:blip r:embed="rId4"/>
          <a:srcRect/>
          <a:stretch>
            <a:fillRect/>
          </a:stretch>
        </p:blipFill>
        <p:spPr bwMode="auto">
          <a:xfrm>
            <a:off x="3810000" y="2819400"/>
            <a:ext cx="2366285" cy="2406198"/>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611</Words>
  <Application>Microsoft Office PowerPoint</Application>
  <PresentationFormat>On-screen Show (4:3)</PresentationFormat>
  <Paragraphs>39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Cererea de servicii medicale si piete potentiale de promovare pentru Romania</vt:lpstr>
      <vt:lpstr>Globalizarea turismului medical</vt:lpstr>
      <vt:lpstr>PowerPoint Presentation</vt:lpstr>
      <vt:lpstr>PowerPoint Presentation</vt:lpstr>
      <vt:lpstr>Turismul medical in Romania</vt:lpstr>
      <vt:lpstr>PowerPoint Presentation</vt:lpstr>
      <vt:lpstr>PowerPoint Presentation</vt:lpstr>
      <vt:lpstr>PowerPoint Presentation</vt:lpstr>
      <vt:lpstr>Piete potentiale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Cererea de servicii medicale si piete potentiale de promovare pentru Romania</dc:title>
  <dc:creator>Asus</dc:creator>
  <cp:lastModifiedBy>user</cp:lastModifiedBy>
  <cp:revision>9</cp:revision>
  <dcterms:created xsi:type="dcterms:W3CDTF">2015-11-16T13:01:30Z</dcterms:created>
  <dcterms:modified xsi:type="dcterms:W3CDTF">2015-11-19T12:08:48Z</dcterms:modified>
</cp:coreProperties>
</file>